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Lst>
  <p:sldSz cy="5143500" cx="9144000"/>
  <p:notesSz cx="6858000" cy="9144000"/>
  <p:embeddedFontLst>
    <p:embeddedFont>
      <p:font typeface="Roboto"/>
      <p:regular r:id="rId41"/>
      <p:bold r:id="rId42"/>
      <p:italic r:id="rId43"/>
      <p:boldItalic r:id="rId44"/>
    </p:embeddedFont>
    <p:embeddedFont>
      <p:font typeface="Comfortaa"/>
      <p:regular r:id="rId45"/>
      <p:bold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font" Target="fonts/Roboto-bold.fntdata"/><Relationship Id="rId41" Type="http://schemas.openxmlformats.org/officeDocument/2006/relationships/font" Target="fonts/Roboto-regular.fntdata"/><Relationship Id="rId22" Type="http://schemas.openxmlformats.org/officeDocument/2006/relationships/slide" Target="slides/slide18.xml"/><Relationship Id="rId44" Type="http://schemas.openxmlformats.org/officeDocument/2006/relationships/font" Target="fonts/Roboto-boldItalic.fntdata"/><Relationship Id="rId21" Type="http://schemas.openxmlformats.org/officeDocument/2006/relationships/slide" Target="slides/slide17.xml"/><Relationship Id="rId43" Type="http://schemas.openxmlformats.org/officeDocument/2006/relationships/font" Target="fonts/Roboto-italic.fntdata"/><Relationship Id="rId24" Type="http://schemas.openxmlformats.org/officeDocument/2006/relationships/slide" Target="slides/slide20.xml"/><Relationship Id="rId46" Type="http://schemas.openxmlformats.org/officeDocument/2006/relationships/font" Target="fonts/Comfortaa-bold.fntdata"/><Relationship Id="rId23" Type="http://schemas.openxmlformats.org/officeDocument/2006/relationships/slide" Target="slides/slide19.xml"/><Relationship Id="rId45" Type="http://schemas.openxmlformats.org/officeDocument/2006/relationships/font" Target="fonts/Comfortaa-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545454"/>
                </a:solidFill>
                <a:highlight>
                  <a:srgbClr val="FFFFFF"/>
                </a:highlight>
                <a:latin typeface="Roboto"/>
                <a:ea typeface="Roboto"/>
                <a:cs typeface="Roboto"/>
                <a:sym typeface="Roboto"/>
              </a:rPr>
              <a:t>Merge function is to </a:t>
            </a:r>
            <a:r>
              <a:rPr b="1" lang="en">
                <a:solidFill>
                  <a:srgbClr val="6A6A6A"/>
                </a:solidFill>
                <a:highlight>
                  <a:srgbClr val="FFFFFF"/>
                </a:highlight>
                <a:latin typeface="Roboto"/>
                <a:ea typeface="Roboto"/>
                <a:cs typeface="Roboto"/>
                <a:sym typeface="Roboto"/>
              </a:rPr>
              <a:t>merge</a:t>
            </a:r>
            <a:r>
              <a:rPr lang="en">
                <a:solidFill>
                  <a:srgbClr val="545454"/>
                </a:solidFill>
                <a:highlight>
                  <a:srgbClr val="FFFFFF"/>
                </a:highlight>
                <a:latin typeface="Roboto"/>
                <a:ea typeface="Roboto"/>
                <a:cs typeface="Roboto"/>
                <a:sym typeface="Roboto"/>
              </a:rPr>
              <a:t> two data frames (datasets) horizontally; going back to our seasonal trend graph of the change of AQI, we were wondering whether the seasonal fluctuations in AQI will be more pronounced if we expand the x-axis, namely looking into each of the year.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We can see a little bit of the seasonal fluctuations in the change of no2 aqi, but it is not clear. Also, we can see a slight overall decreasing trend for the aqi for CO and SO2. But, again the trend is not evident when we look at each months data point across states.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7" name="Shape 1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chemeClr val="dk1"/>
                </a:solidFill>
              </a:rPr>
              <a:t>Dotted points are each state’s mean aqi for specific month, while the line connects the mean aqi across states. As we can see, the shaded area represents the standard error of the data of specific month. Due to the wide range of the sd, we can see that the data points varies across state. But in general, we can see a decreasing trend overall. And the seasonal fluctuation is visible suggesting that the aqi reaches its peak around november and decreases until march.</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Slightly decreasing</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9" name="Shape 1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Seasonal fluctuation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Decreasing trend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100"/>
              </a:spcAft>
              <a:buNone/>
            </a:pPr>
            <a:r>
              <a:rPr lang="en">
                <a:solidFill>
                  <a:srgbClr val="3A3A3A"/>
                </a:solidFill>
                <a:highlight>
                  <a:srgbClr val="EAEEF3"/>
                </a:highlight>
              </a:rPr>
              <a:t>stat_summary</a:t>
            </a:r>
            <a:r>
              <a:rPr lang="en" sz="1150">
                <a:solidFill>
                  <a:srgbClr val="3A3A3A"/>
                </a:solidFill>
              </a:rPr>
              <a:t> allows for tremendous flexibilty in the specification of summary functions. The summary function can either supply individual summary functions for each of y, ymin and ymax (with </a:t>
            </a:r>
            <a:r>
              <a:rPr lang="en">
                <a:solidFill>
                  <a:srgbClr val="3A3A3A"/>
                </a:solidFill>
                <a:highlight>
                  <a:srgbClr val="EAEEF3"/>
                </a:highlight>
              </a:rPr>
              <a:t>fun.y</a:t>
            </a:r>
            <a:r>
              <a:rPr lang="en" sz="1150">
                <a:solidFill>
                  <a:srgbClr val="3A3A3A"/>
                </a:solidFill>
              </a:rPr>
              <a:t>, </a:t>
            </a:r>
            <a:r>
              <a:rPr lang="en">
                <a:solidFill>
                  <a:srgbClr val="3A3A3A"/>
                </a:solidFill>
                <a:highlight>
                  <a:srgbClr val="EAEEF3"/>
                </a:highlight>
              </a:rPr>
              <a:t>fun.ymax</a:t>
            </a:r>
            <a:r>
              <a:rPr lang="en" sz="1150">
                <a:solidFill>
                  <a:srgbClr val="3A3A3A"/>
                </a:solidFill>
              </a:rPr>
              <a:t>, </a:t>
            </a:r>
            <a:r>
              <a:rPr lang="en">
                <a:solidFill>
                  <a:srgbClr val="3A3A3A"/>
                </a:solidFill>
                <a:highlight>
                  <a:srgbClr val="EAEEF3"/>
                </a:highlight>
              </a:rPr>
              <a:t>fun.ymin</a:t>
            </a:r>
            <a:r>
              <a:rPr lang="en" sz="1150">
                <a:solidFill>
                  <a:srgbClr val="3A3A3A"/>
                </a:solidFill>
              </a:rPr>
              <a:t>), or return a data frame containing any number of aesthetics with </a:t>
            </a:r>
            <a:r>
              <a:rPr lang="en">
                <a:solidFill>
                  <a:srgbClr val="3A3A3A"/>
                </a:solidFill>
                <a:highlight>
                  <a:srgbClr val="EAEEF3"/>
                </a:highlight>
              </a:rPr>
              <a:t>fun.data. </a:t>
            </a:r>
            <a:r>
              <a:rPr lang="en" sz="1150">
                <a:solidFill>
                  <a:srgbClr val="242729"/>
                </a:solidFill>
              </a:rPr>
              <a:t>The 'mean_sdl' is an implementation of the Hmisc package's function 's mean.sdl' and the mult-variable gives how many standard deviations (above and below the mean) are displayed.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solidFill>
                  <a:schemeClr val="dk1"/>
                </a:solidFill>
              </a:rPr>
              <a:t>After visulizing the distribution between AQI and time, we would like to do some exploration between categorical AQI and time. Since EPA separate the range of each pollutants into different categories: good, moderate, unhealthy for sensitive, unhealthy, very unhealthy and hazardous. We mainly use  ifelse condition here to recode aqi variables. Here, I use tidyverse and stringr package.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 this bar charts, purple stands for good, dark blue for moderate, light blue for unhealthy for sensitive, dark green for unhealthy, light green for very unhealthy. And yellow for hazardous.  For carbon monoxide, we can see that from 2010 -2016, year 2013, have the most counts for more than 20000. hazardous occupy almost ½. In the year 2010, hazardous almost takes up almost ⅔ of total count in year 2010.</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 name="Shape 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Shape 1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8" name="Shape 1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7" name="Shape 2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Here is the map and word cloud for NO2. For the map, deeper color represents higher average AQI and white part means related data is missing .As for the word cloud, larger words also means higher AQI here.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6" name="Shape 2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From the word cloud for ozone, we could find that the national ozone distribution is quite uniform.</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3" name="Shape 2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similar situation occurs in the distribution of SO2.</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Shape 2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0" name="Shape 2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Here is the distribution of </a:t>
            </a:r>
            <a:r>
              <a:rPr lang="en"/>
              <a:t>monoxide</a:t>
            </a:r>
            <a:r>
              <a:rPr lang="en"/>
              <a:t> in the location scale.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7" name="Shape 2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 would like to introduce how could we make the map and word cloud. As for the map part, the package we wanted to mention here is “</a:t>
            </a:r>
            <a:r>
              <a:rPr lang="en"/>
              <a:t>fiftystater</a:t>
            </a:r>
            <a:r>
              <a:rPr lang="en"/>
              <a:t>” and “ggplot”. “Fiftystater” provide location information of states which could help us relate the location data with our pollutant data. I also want to mention is that, by default, lighter color would represent higher AQI in each state, which is quite anti-intuitive, that’s why we need to use the function “scale_fill_gradient2” to correct this part.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3" name="Shape 2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As for the word cloud part. The most important package here is named “wordcloud”, and the methods are simple here.  Larger word means higher frequency. The colour and the location of specific word are generated randomly, that’s why we have to set.seed here. It is worth mentioning that the word cloud is really useful when dealing with text, the packages we show here “tm” and “SnowballC” might be helpful here.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Shape 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 name="Shape 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data is collected by observing the concentration of four pollutants over six years in US and Mexico.</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Shape 2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9" name="Shape 2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At this point, we want to explore more about whether there is </a:t>
            </a:r>
            <a:r>
              <a:rPr lang="en"/>
              <a:t>truly</a:t>
            </a:r>
            <a:r>
              <a:rPr lang="en"/>
              <a:t> decreasing trend for the two pollutants or it is a </a:t>
            </a:r>
            <a:r>
              <a:rPr lang="en"/>
              <a:t>misunderstanding</a:t>
            </a:r>
            <a:r>
              <a:rPr lang="en"/>
              <a:t> when we look at the data at a brader scale. So we plot each pollutants’ mean aqi and its standard error across states for 6 years. In this way, we can visualize the data better and have a better sense of the pattern and potential model that could be employed.</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Shape 2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5" name="Shape 2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Shape 2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4" name="Shape 2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3" name="Shape 2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9" name="Shape 2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6" name="Shape 2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Shape 3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2" name="Shape 3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Shape 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 name="Shape 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First we plot the distribution of aqi value of four different pollutants. The left one shows the distribution before transformation and the right one after transformation, by taking the root of all four aqi values, the distribution looks less skewed except the so2. Therefore, it is better to use median instead of mean of s02 aqi in the later analysis .</a:t>
            </a:r>
            <a:endParaRPr/>
          </a:p>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 name="Shape 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We also plotted the distritbution of max hour of four pollutants. Four pollutants show different fluctuation pattern during the day.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 name="Shape 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This is my code for producing three plots, essentially, i used geom_density_ridges() function in ggridges package. This is a more compact way of showing distributions together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 name="Shape 1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Here, we made four parallel graphs showing the change of AQI for all four pollutants with the change of seasons for 6 years. We can see that seasonal fluctuations in each </a:t>
            </a:r>
            <a:r>
              <a:rPr lang="en"/>
              <a:t>pollutant’s</a:t>
            </a:r>
            <a:r>
              <a:rPr lang="en"/>
              <a:t> AQI. The most evident seasonal pattern is shown by the ozone’s aqi change. We can see that it reaches its peak at summer and then decreases until winter. This pattern confirms the fact that the increase of heat also cause the increase of ozone production. Other pollutants’ seasonal trends are not too significant.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 name="Shape 1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This is the code that I used to further extract the median of aqi across states per year and per pollutants. There are some functions that the red arrows point at. Separate function </a:t>
            </a:r>
            <a:r>
              <a:rPr lang="en" sz="1200">
                <a:solidFill>
                  <a:srgbClr val="222222"/>
                </a:solidFill>
                <a:highlight>
                  <a:srgbClr val="FFFFFF"/>
                </a:highlight>
                <a:latin typeface="Roboto"/>
                <a:ea typeface="Roboto"/>
                <a:cs typeface="Roboto"/>
                <a:sym typeface="Roboto"/>
              </a:rPr>
              <a:t>splits a single column into multiple columns by the dash line. Group by function </a:t>
            </a:r>
            <a:r>
              <a:rPr lang="en" sz="1050">
                <a:solidFill>
                  <a:srgbClr val="333333"/>
                </a:solidFill>
                <a:highlight>
                  <a:srgbClr val="FFFFFF"/>
                </a:highlight>
              </a:rPr>
              <a:t>group the data by categorical variables in order to calculate the median AQI. </a:t>
            </a:r>
            <a:r>
              <a:rPr lang="en" sz="1200">
                <a:solidFill>
                  <a:srgbClr val="333333"/>
                </a:solidFill>
                <a:highlight>
                  <a:srgbClr val="FFFFFF"/>
                </a:highlight>
              </a:rPr>
              <a:t>The unite function </a:t>
            </a:r>
            <a:r>
              <a:rPr lang="en" sz="1050">
                <a:solidFill>
                  <a:srgbClr val="333333"/>
                </a:solidFill>
                <a:highlight>
                  <a:srgbClr val="FFFFFF"/>
                </a:highlight>
              </a:rPr>
              <a:t>merges two variables into one. </a:t>
            </a:r>
            <a:endParaRPr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spcBef>
                <a:spcPts val="0"/>
              </a:spcBef>
              <a:buNone/>
              <a:defRPr sz="1000">
                <a:solidFill>
                  <a:schemeClr val="dk2"/>
                </a:solidFill>
              </a:defRPr>
            </a:lvl1pPr>
            <a:lvl2pPr lvl="1" algn="r">
              <a:spcBef>
                <a:spcPts val="0"/>
              </a:spcBef>
              <a:buNone/>
              <a:defRPr sz="1000">
                <a:solidFill>
                  <a:schemeClr val="dk2"/>
                </a:solidFill>
              </a:defRPr>
            </a:lvl2pPr>
            <a:lvl3pPr lvl="2" algn="r">
              <a:spcBef>
                <a:spcPts val="0"/>
              </a:spcBef>
              <a:buNone/>
              <a:defRPr sz="1000">
                <a:solidFill>
                  <a:schemeClr val="dk2"/>
                </a:solidFill>
              </a:defRPr>
            </a:lvl3pPr>
            <a:lvl4pPr lvl="3" algn="r">
              <a:spcBef>
                <a:spcPts val="0"/>
              </a:spcBef>
              <a:buNone/>
              <a:defRPr sz="1000">
                <a:solidFill>
                  <a:schemeClr val="dk2"/>
                </a:solidFill>
              </a:defRPr>
            </a:lvl4pPr>
            <a:lvl5pPr lvl="4" algn="r">
              <a:spcBef>
                <a:spcPts val="0"/>
              </a:spcBef>
              <a:buNone/>
              <a:defRPr sz="1000">
                <a:solidFill>
                  <a:schemeClr val="dk2"/>
                </a:solidFill>
              </a:defRPr>
            </a:lvl5pPr>
            <a:lvl6pPr lvl="5" algn="r">
              <a:spcBef>
                <a:spcPts val="0"/>
              </a:spcBef>
              <a:buNone/>
              <a:defRPr sz="1000">
                <a:solidFill>
                  <a:schemeClr val="dk2"/>
                </a:solidFill>
              </a:defRPr>
            </a:lvl6pPr>
            <a:lvl7pPr lvl="6" algn="r">
              <a:spcBef>
                <a:spcPts val="0"/>
              </a:spcBef>
              <a:buNone/>
              <a:defRPr sz="1000">
                <a:solidFill>
                  <a:schemeClr val="dk2"/>
                </a:solidFill>
              </a:defRPr>
            </a:lvl7pPr>
            <a:lvl8pPr lvl="7" algn="r">
              <a:spcBef>
                <a:spcPts val="0"/>
              </a:spcBef>
              <a:buNone/>
              <a:defRPr sz="1000">
                <a:solidFill>
                  <a:schemeClr val="dk2"/>
                </a:solidFill>
              </a:defRPr>
            </a:lvl8pPr>
            <a:lvl9pPr lvl="8" algn="r">
              <a:spcBef>
                <a:spcPts val="0"/>
              </a:spcBef>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8.png"/><Relationship Id="rId4" Type="http://schemas.openxmlformats.org/officeDocument/2006/relationships/hyperlink" Target="#slide=id.g331a089b6a_0_1"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en.wikipedia.org/wiki/United_States_Environmental_Protection_Agency" TargetMode="Externa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9.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0.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5.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1.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1.jpg"/><Relationship Id="rId4" Type="http://schemas.openxmlformats.org/officeDocument/2006/relationships/image" Target="../media/image2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4.jpg"/><Relationship Id="rId4" Type="http://schemas.openxmlformats.org/officeDocument/2006/relationships/image" Target="../media/image1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7.jpg"/><Relationship Id="rId4" Type="http://schemas.openxmlformats.org/officeDocument/2006/relationships/image" Target="../media/image30.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Shape 5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latin typeface="Times"/>
                <a:ea typeface="Times"/>
                <a:cs typeface="Times"/>
                <a:sym typeface="Times"/>
              </a:rPr>
              <a:t>Data Visualization Project</a:t>
            </a:r>
            <a:endParaRPr>
              <a:latin typeface="Times"/>
              <a:ea typeface="Times"/>
              <a:cs typeface="Times"/>
              <a:sym typeface="Times"/>
            </a:endParaRPr>
          </a:p>
          <a:p>
            <a:pPr indent="0" lvl="0" marL="0">
              <a:spcBef>
                <a:spcPts val="0"/>
              </a:spcBef>
              <a:spcAft>
                <a:spcPts val="0"/>
              </a:spcAft>
              <a:buNone/>
            </a:pPr>
            <a:r>
              <a:t/>
            </a:r>
            <a:endParaRPr sz="1600">
              <a:latin typeface="Times"/>
              <a:ea typeface="Times"/>
              <a:cs typeface="Times"/>
              <a:sym typeface="Times"/>
            </a:endParaRPr>
          </a:p>
          <a:p>
            <a:pPr indent="0" lvl="0" marL="0">
              <a:spcBef>
                <a:spcPts val="0"/>
              </a:spcBef>
              <a:spcAft>
                <a:spcPts val="0"/>
              </a:spcAft>
              <a:buNone/>
            </a:pPr>
            <a:r>
              <a:rPr lang="en" sz="3200">
                <a:latin typeface="Times"/>
                <a:ea typeface="Times"/>
                <a:cs typeface="Times"/>
                <a:sym typeface="Times"/>
              </a:rPr>
              <a:t>Exploration of four pollutants: NO, SO</a:t>
            </a:r>
            <a:r>
              <a:rPr baseline="-25000" lang="en" sz="3200">
                <a:latin typeface="Times"/>
                <a:ea typeface="Times"/>
                <a:cs typeface="Times"/>
                <a:sym typeface="Times"/>
              </a:rPr>
              <a:t>2</a:t>
            </a:r>
            <a:r>
              <a:rPr lang="en" sz="3200">
                <a:latin typeface="Times"/>
                <a:ea typeface="Times"/>
                <a:cs typeface="Times"/>
                <a:sym typeface="Times"/>
              </a:rPr>
              <a:t>, CO, O</a:t>
            </a:r>
            <a:r>
              <a:rPr baseline="-25000" lang="en" sz="3200">
                <a:latin typeface="Times"/>
                <a:ea typeface="Times"/>
                <a:cs typeface="Times"/>
                <a:sym typeface="Times"/>
              </a:rPr>
              <a:t>3</a:t>
            </a:r>
            <a:endParaRPr baseline="-25000" sz="3200">
              <a:latin typeface="Times"/>
              <a:ea typeface="Times"/>
              <a:cs typeface="Times"/>
              <a:sym typeface="Times"/>
            </a:endParaRPr>
          </a:p>
        </p:txBody>
      </p:sp>
      <p:sp>
        <p:nvSpPr>
          <p:cNvPr id="55" name="Shape 55"/>
          <p:cNvSpPr txBox="1"/>
          <p:nvPr>
            <p:ph idx="1" type="subTitle"/>
          </p:nvPr>
        </p:nvSpPr>
        <p:spPr>
          <a:xfrm>
            <a:off x="1744550" y="3049450"/>
            <a:ext cx="6231000" cy="909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300">
                <a:latin typeface="Times"/>
                <a:ea typeface="Times"/>
                <a:cs typeface="Times"/>
                <a:sym typeface="Times"/>
              </a:rPr>
              <a:t>Jian Zou, Xinyan Zheng, Yue Pan, Jingxuan He, Manqi Cai</a:t>
            </a:r>
            <a:endParaRPr sz="2300">
              <a:latin typeface="Times"/>
              <a:ea typeface="Times"/>
              <a:cs typeface="Times"/>
              <a:sym typeface="Time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pic>
        <p:nvPicPr>
          <p:cNvPr id="124" name="Shape 124"/>
          <p:cNvPicPr preferRelativeResize="0"/>
          <p:nvPr/>
        </p:nvPicPr>
        <p:blipFill>
          <a:blip r:embed="rId3">
            <a:alphaModFix/>
          </a:blip>
          <a:stretch>
            <a:fillRect/>
          </a:stretch>
        </p:blipFill>
        <p:spPr>
          <a:xfrm>
            <a:off x="205150" y="1196500"/>
            <a:ext cx="8839198" cy="3010105"/>
          </a:xfrm>
          <a:prstGeom prst="rect">
            <a:avLst/>
          </a:prstGeom>
          <a:noFill/>
          <a:ln>
            <a:noFill/>
          </a:ln>
        </p:spPr>
      </p:pic>
      <p:sp>
        <p:nvSpPr>
          <p:cNvPr id="125" name="Shape 125">
            <a:hlinkClick r:id="rId4"/>
          </p:cNvPr>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Times"/>
                <a:ea typeface="Times"/>
                <a:cs typeface="Times"/>
                <a:sym typeface="Times"/>
              </a:rPr>
              <a:t>Code</a:t>
            </a:r>
            <a:endParaRPr>
              <a:latin typeface="Times"/>
              <a:ea typeface="Times"/>
              <a:cs typeface="Times"/>
              <a:sym typeface="Times"/>
            </a:endParaRPr>
          </a:p>
        </p:txBody>
      </p:sp>
      <p:cxnSp>
        <p:nvCxnSpPr>
          <p:cNvPr id="126" name="Shape 126"/>
          <p:cNvCxnSpPr/>
          <p:nvPr/>
        </p:nvCxnSpPr>
        <p:spPr>
          <a:xfrm flipH="1" rot="10800000">
            <a:off x="2980675" y="2298950"/>
            <a:ext cx="888000" cy="17700"/>
          </a:xfrm>
          <a:prstGeom prst="straightConnector1">
            <a:avLst/>
          </a:prstGeom>
          <a:noFill/>
          <a:ln cap="flat" cmpd="sng" w="38100">
            <a:solidFill>
              <a:srgbClr val="FF0000"/>
            </a:solidFill>
            <a:prstDash val="solid"/>
            <a:round/>
            <a:headEnd len="lg" w="lg" type="stealth"/>
            <a:tailEnd len="lg" w="lg" type="none"/>
          </a:ln>
        </p:spPr>
      </p:cxnSp>
      <p:cxnSp>
        <p:nvCxnSpPr>
          <p:cNvPr id="127" name="Shape 127"/>
          <p:cNvCxnSpPr/>
          <p:nvPr/>
        </p:nvCxnSpPr>
        <p:spPr>
          <a:xfrm>
            <a:off x="4387450" y="3952025"/>
            <a:ext cx="808800" cy="0"/>
          </a:xfrm>
          <a:prstGeom prst="straightConnector1">
            <a:avLst/>
          </a:prstGeom>
          <a:noFill/>
          <a:ln cap="flat" cmpd="sng" w="38100">
            <a:solidFill>
              <a:srgbClr val="FF0000"/>
            </a:solidFill>
            <a:prstDash val="solid"/>
            <a:round/>
            <a:headEnd len="lg" w="lg" type="stealth"/>
            <a:tailEnd len="lg" w="lg" type="none"/>
          </a:ln>
        </p:spPr>
      </p:cxnSp>
      <p:cxnSp>
        <p:nvCxnSpPr>
          <p:cNvPr id="128" name="Shape 128"/>
          <p:cNvCxnSpPr/>
          <p:nvPr/>
        </p:nvCxnSpPr>
        <p:spPr>
          <a:xfrm>
            <a:off x="2787250" y="4136650"/>
            <a:ext cx="694500" cy="0"/>
          </a:xfrm>
          <a:prstGeom prst="straightConnector1">
            <a:avLst/>
          </a:prstGeom>
          <a:noFill/>
          <a:ln cap="flat" cmpd="sng" w="38100">
            <a:solidFill>
              <a:srgbClr val="FF0000"/>
            </a:solidFill>
            <a:prstDash val="solid"/>
            <a:round/>
            <a:headEnd len="lg" w="lg" type="stealth"/>
            <a:tailEnd len="lg" w="lg"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pic>
        <p:nvPicPr>
          <p:cNvPr id="133" name="Shape 133"/>
          <p:cNvPicPr preferRelativeResize="0"/>
          <p:nvPr/>
        </p:nvPicPr>
        <p:blipFill rotWithShape="1">
          <a:blip r:embed="rId3">
            <a:alphaModFix/>
          </a:blip>
          <a:srcRect b="0" l="2210" r="0" t="3334"/>
          <a:stretch/>
        </p:blipFill>
        <p:spPr>
          <a:xfrm>
            <a:off x="550113" y="659500"/>
            <a:ext cx="8043772" cy="4216326"/>
          </a:xfrm>
          <a:prstGeom prst="rect">
            <a:avLst/>
          </a:prstGeom>
          <a:noFill/>
          <a:ln>
            <a:noFill/>
          </a:ln>
        </p:spPr>
      </p:pic>
      <p:sp>
        <p:nvSpPr>
          <p:cNvPr id="134" name="Shape 134"/>
          <p:cNvSpPr txBox="1"/>
          <p:nvPr/>
        </p:nvSpPr>
        <p:spPr>
          <a:xfrm>
            <a:off x="311700" y="81375"/>
            <a:ext cx="7274100" cy="444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sz="2800">
                <a:solidFill>
                  <a:schemeClr val="dk1"/>
                </a:solidFill>
                <a:latin typeface="Times"/>
                <a:ea typeface="Times"/>
                <a:cs typeface="Times"/>
                <a:sym typeface="Times"/>
              </a:rPr>
              <a:t>Change of AQI for all four pollutants</a:t>
            </a:r>
            <a:endParaRPr sz="2800">
              <a:solidFill>
                <a:schemeClr val="dk1"/>
              </a:solidFill>
              <a:latin typeface="Times"/>
              <a:ea typeface="Times"/>
              <a:cs typeface="Times"/>
              <a:sym typeface="Times"/>
            </a:endParaRPr>
          </a:p>
          <a:p>
            <a:pPr indent="0" lvl="0" marL="0">
              <a:spcBef>
                <a:spcPts val="0"/>
              </a:spcBef>
              <a:spcAft>
                <a:spcPts val="0"/>
              </a:spcAft>
              <a:buNone/>
            </a:pPr>
            <a:r>
              <a:t/>
            </a:r>
            <a:endParaRPr b="1" sz="1800">
              <a:latin typeface="Times"/>
              <a:ea typeface="Times"/>
              <a:cs typeface="Times"/>
              <a:sym typeface="Time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Shape 139"/>
          <p:cNvSpPr txBox="1"/>
          <p:nvPr/>
        </p:nvSpPr>
        <p:spPr>
          <a:xfrm>
            <a:off x="211100" y="0"/>
            <a:ext cx="7279800" cy="590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sz="2800">
                <a:solidFill>
                  <a:schemeClr val="dk1"/>
                </a:solidFill>
                <a:latin typeface="Times"/>
                <a:ea typeface="Times"/>
                <a:cs typeface="Times"/>
                <a:sym typeface="Times"/>
              </a:rPr>
              <a:t>Change of AQI across states (CO)</a:t>
            </a:r>
            <a:endParaRPr sz="2800">
              <a:solidFill>
                <a:schemeClr val="dk1"/>
              </a:solidFill>
              <a:latin typeface="Times"/>
              <a:ea typeface="Times"/>
              <a:cs typeface="Times"/>
              <a:sym typeface="Times"/>
            </a:endParaRPr>
          </a:p>
          <a:p>
            <a:pPr indent="0" lvl="0" marL="0">
              <a:spcBef>
                <a:spcPts val="0"/>
              </a:spcBef>
              <a:spcAft>
                <a:spcPts val="0"/>
              </a:spcAft>
              <a:buNone/>
            </a:pPr>
            <a:r>
              <a:t/>
            </a:r>
            <a:endParaRPr b="1" sz="1800">
              <a:latin typeface="Times"/>
              <a:ea typeface="Times"/>
              <a:cs typeface="Times"/>
              <a:sym typeface="Times"/>
            </a:endParaRPr>
          </a:p>
        </p:txBody>
      </p:sp>
      <p:pic>
        <p:nvPicPr>
          <p:cNvPr id="140" name="Shape 140"/>
          <p:cNvPicPr preferRelativeResize="0"/>
          <p:nvPr/>
        </p:nvPicPr>
        <p:blipFill>
          <a:blip r:embed="rId3">
            <a:alphaModFix/>
          </a:blip>
          <a:stretch>
            <a:fillRect/>
          </a:stretch>
        </p:blipFill>
        <p:spPr>
          <a:xfrm>
            <a:off x="279450" y="751125"/>
            <a:ext cx="8065773" cy="4213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Shape 145"/>
          <p:cNvSpPr txBox="1"/>
          <p:nvPr/>
        </p:nvSpPr>
        <p:spPr>
          <a:xfrm>
            <a:off x="237500" y="68775"/>
            <a:ext cx="6226500" cy="298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sz="2800">
                <a:solidFill>
                  <a:schemeClr val="dk1"/>
                </a:solidFill>
                <a:latin typeface="Times"/>
                <a:ea typeface="Times"/>
                <a:cs typeface="Times"/>
                <a:sym typeface="Times"/>
              </a:rPr>
              <a:t>Change of AQI across states (CO)</a:t>
            </a:r>
            <a:endParaRPr sz="2800">
              <a:solidFill>
                <a:schemeClr val="dk1"/>
              </a:solidFill>
              <a:latin typeface="Times"/>
              <a:ea typeface="Times"/>
              <a:cs typeface="Times"/>
              <a:sym typeface="Times"/>
            </a:endParaRPr>
          </a:p>
          <a:p>
            <a:pPr indent="0" lvl="0" marL="0">
              <a:spcBef>
                <a:spcPts val="0"/>
              </a:spcBef>
              <a:spcAft>
                <a:spcPts val="0"/>
              </a:spcAft>
              <a:buNone/>
            </a:pPr>
            <a:r>
              <a:t/>
            </a:r>
            <a:endParaRPr b="1" sz="1800">
              <a:latin typeface="Times"/>
              <a:ea typeface="Times"/>
              <a:cs typeface="Times"/>
              <a:sym typeface="Times"/>
            </a:endParaRPr>
          </a:p>
          <a:p>
            <a:pPr indent="0" lvl="0" marL="0">
              <a:spcBef>
                <a:spcPts val="0"/>
              </a:spcBef>
              <a:spcAft>
                <a:spcPts val="0"/>
              </a:spcAft>
              <a:buNone/>
            </a:pPr>
            <a:r>
              <a:t/>
            </a:r>
            <a:endParaRPr b="1" sz="1800">
              <a:latin typeface="Times"/>
              <a:ea typeface="Times"/>
              <a:cs typeface="Times"/>
              <a:sym typeface="Times"/>
            </a:endParaRPr>
          </a:p>
        </p:txBody>
      </p:sp>
      <p:pic>
        <p:nvPicPr>
          <p:cNvPr id="146" name="Shape 146"/>
          <p:cNvPicPr preferRelativeResize="0"/>
          <p:nvPr/>
        </p:nvPicPr>
        <p:blipFill>
          <a:blip r:embed="rId3">
            <a:alphaModFix/>
          </a:blip>
          <a:stretch>
            <a:fillRect/>
          </a:stretch>
        </p:blipFill>
        <p:spPr>
          <a:xfrm>
            <a:off x="362450" y="758225"/>
            <a:ext cx="7821451" cy="41221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Shape 151"/>
          <p:cNvSpPr txBox="1"/>
          <p:nvPr/>
        </p:nvSpPr>
        <p:spPr>
          <a:xfrm>
            <a:off x="280175" y="0"/>
            <a:ext cx="6241500" cy="590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sz="2800">
                <a:solidFill>
                  <a:schemeClr val="dk1"/>
                </a:solidFill>
                <a:latin typeface="Times New Roman"/>
                <a:ea typeface="Times New Roman"/>
                <a:cs typeface="Times New Roman"/>
                <a:sym typeface="Times New Roman"/>
              </a:rPr>
              <a:t>Change of AQI across states (O3)</a:t>
            </a:r>
            <a:endParaRPr sz="2800">
              <a:solidFill>
                <a:schemeClr val="dk1"/>
              </a:solidFill>
              <a:latin typeface="Times New Roman"/>
              <a:ea typeface="Times New Roman"/>
              <a:cs typeface="Times New Roman"/>
              <a:sym typeface="Times New Roman"/>
            </a:endParaRPr>
          </a:p>
          <a:p>
            <a:pPr indent="0" lvl="0" marL="0">
              <a:spcBef>
                <a:spcPts val="0"/>
              </a:spcBef>
              <a:spcAft>
                <a:spcPts val="0"/>
              </a:spcAft>
              <a:buNone/>
            </a:pPr>
            <a:r>
              <a:t/>
            </a:r>
            <a:endParaRPr b="1" sz="1800">
              <a:latin typeface="Times"/>
              <a:ea typeface="Times"/>
              <a:cs typeface="Times"/>
              <a:sym typeface="Times"/>
            </a:endParaRPr>
          </a:p>
        </p:txBody>
      </p:sp>
      <p:pic>
        <p:nvPicPr>
          <p:cNvPr id="152" name="Shape 152"/>
          <p:cNvPicPr preferRelativeResize="0"/>
          <p:nvPr/>
        </p:nvPicPr>
        <p:blipFill>
          <a:blip r:embed="rId3">
            <a:alphaModFix/>
          </a:blip>
          <a:stretch>
            <a:fillRect/>
          </a:stretch>
        </p:blipFill>
        <p:spPr>
          <a:xfrm>
            <a:off x="324776" y="695900"/>
            <a:ext cx="8071075" cy="4172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Shape 157"/>
          <p:cNvSpPr txBox="1"/>
          <p:nvPr/>
        </p:nvSpPr>
        <p:spPr>
          <a:xfrm>
            <a:off x="225025" y="0"/>
            <a:ext cx="6120900" cy="590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sz="2800">
                <a:solidFill>
                  <a:schemeClr val="dk1"/>
                </a:solidFill>
                <a:latin typeface="Times New Roman"/>
                <a:ea typeface="Times New Roman"/>
                <a:cs typeface="Times New Roman"/>
                <a:sym typeface="Times New Roman"/>
              </a:rPr>
              <a:t>Change of AQI across states (SO2)</a:t>
            </a:r>
            <a:endParaRPr sz="2800">
              <a:solidFill>
                <a:schemeClr val="dk1"/>
              </a:solidFill>
              <a:latin typeface="Times New Roman"/>
              <a:ea typeface="Times New Roman"/>
              <a:cs typeface="Times New Roman"/>
              <a:sym typeface="Times New Roman"/>
            </a:endParaRPr>
          </a:p>
          <a:p>
            <a:pPr indent="0" lvl="0" marL="0">
              <a:spcBef>
                <a:spcPts val="0"/>
              </a:spcBef>
              <a:spcAft>
                <a:spcPts val="0"/>
              </a:spcAft>
              <a:buNone/>
            </a:pPr>
            <a:r>
              <a:t/>
            </a:r>
            <a:endParaRPr b="1" sz="1800">
              <a:latin typeface="Times"/>
              <a:ea typeface="Times"/>
              <a:cs typeface="Times"/>
              <a:sym typeface="Times"/>
            </a:endParaRPr>
          </a:p>
        </p:txBody>
      </p:sp>
      <p:pic>
        <p:nvPicPr>
          <p:cNvPr id="158" name="Shape 158"/>
          <p:cNvPicPr preferRelativeResize="0"/>
          <p:nvPr/>
        </p:nvPicPr>
        <p:blipFill>
          <a:blip r:embed="rId3">
            <a:alphaModFix/>
          </a:blip>
          <a:stretch>
            <a:fillRect/>
          </a:stretch>
        </p:blipFill>
        <p:spPr>
          <a:xfrm>
            <a:off x="0" y="590700"/>
            <a:ext cx="8666374" cy="45040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Shape 163"/>
          <p:cNvSpPr txBox="1"/>
          <p:nvPr>
            <p:ph type="title"/>
          </p:nvPr>
        </p:nvSpPr>
        <p:spPr>
          <a:xfrm>
            <a:off x="311700" y="3688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Times New Roman"/>
                <a:ea typeface="Times New Roman"/>
                <a:cs typeface="Times New Roman"/>
                <a:sym typeface="Times New Roman"/>
              </a:rPr>
              <a:t>Code</a:t>
            </a:r>
            <a:endParaRPr>
              <a:latin typeface="Times New Roman"/>
              <a:ea typeface="Times New Roman"/>
              <a:cs typeface="Times New Roman"/>
              <a:sym typeface="Times New Roman"/>
            </a:endParaRPr>
          </a:p>
        </p:txBody>
      </p:sp>
      <p:pic>
        <p:nvPicPr>
          <p:cNvPr id="164" name="Shape 164"/>
          <p:cNvPicPr preferRelativeResize="0"/>
          <p:nvPr/>
        </p:nvPicPr>
        <p:blipFill>
          <a:blip r:embed="rId3">
            <a:alphaModFix/>
          </a:blip>
          <a:stretch>
            <a:fillRect/>
          </a:stretch>
        </p:blipFill>
        <p:spPr>
          <a:xfrm>
            <a:off x="152400" y="1170125"/>
            <a:ext cx="8839202" cy="2936612"/>
          </a:xfrm>
          <a:prstGeom prst="rect">
            <a:avLst/>
          </a:prstGeom>
          <a:noFill/>
          <a:ln>
            <a:noFill/>
          </a:ln>
        </p:spPr>
      </p:pic>
      <p:cxnSp>
        <p:nvCxnSpPr>
          <p:cNvPr id="165" name="Shape 165"/>
          <p:cNvCxnSpPr/>
          <p:nvPr/>
        </p:nvCxnSpPr>
        <p:spPr>
          <a:xfrm flipH="1">
            <a:off x="7042650" y="2466125"/>
            <a:ext cx="307800" cy="272700"/>
          </a:xfrm>
          <a:prstGeom prst="straightConnector1">
            <a:avLst/>
          </a:prstGeom>
          <a:noFill/>
          <a:ln cap="flat" cmpd="sng" w="38100">
            <a:solidFill>
              <a:srgbClr val="FF0000"/>
            </a:solidFill>
            <a:prstDash val="solid"/>
            <a:round/>
            <a:headEnd len="lg" w="lg" type="none"/>
            <a:tailEnd len="lg" w="lg" type="triangle"/>
          </a:ln>
        </p:spPr>
      </p:cxnSp>
      <p:cxnSp>
        <p:nvCxnSpPr>
          <p:cNvPr id="166" name="Shape 166"/>
          <p:cNvCxnSpPr/>
          <p:nvPr/>
        </p:nvCxnSpPr>
        <p:spPr>
          <a:xfrm>
            <a:off x="3692850" y="3143125"/>
            <a:ext cx="668100" cy="0"/>
          </a:xfrm>
          <a:prstGeom prst="straightConnector1">
            <a:avLst/>
          </a:prstGeom>
          <a:noFill/>
          <a:ln cap="flat" cmpd="sng" w="38100">
            <a:solidFill>
              <a:srgbClr val="FF0000"/>
            </a:solidFill>
            <a:prstDash val="solid"/>
            <a:round/>
            <a:headEnd len="lg" w="lg" type="stealth"/>
            <a:tailEnd len="lg" w="lg"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Shape 1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Times New Roman"/>
                <a:ea typeface="Times New Roman"/>
                <a:cs typeface="Times New Roman"/>
                <a:sym typeface="Times New Roman"/>
              </a:rPr>
              <a:t>Variable Recode</a:t>
            </a:r>
            <a:endParaRPr>
              <a:latin typeface="Times New Roman"/>
              <a:ea typeface="Times New Roman"/>
              <a:cs typeface="Times New Roman"/>
              <a:sym typeface="Times New Roman"/>
            </a:endParaRPr>
          </a:p>
        </p:txBody>
      </p:sp>
      <p:sp>
        <p:nvSpPr>
          <p:cNvPr id="172" name="Shape 172"/>
          <p:cNvSpPr txBox="1"/>
          <p:nvPr>
            <p:ph idx="1" type="body"/>
          </p:nvPr>
        </p:nvSpPr>
        <p:spPr>
          <a:xfrm>
            <a:off x="225875" y="597850"/>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latin typeface="Times"/>
              <a:ea typeface="Times"/>
              <a:cs typeface="Times"/>
              <a:sym typeface="Times"/>
            </a:endParaRPr>
          </a:p>
          <a:p>
            <a:pPr indent="-342900" lvl="0" marL="457200">
              <a:spcBef>
                <a:spcPts val="1600"/>
              </a:spcBef>
              <a:spcAft>
                <a:spcPts val="0"/>
              </a:spcAft>
              <a:buSzPts val="1800"/>
              <a:buChar char="●"/>
            </a:pPr>
            <a:r>
              <a:rPr lang="en">
                <a:latin typeface="Times"/>
                <a:ea typeface="Times"/>
                <a:cs typeface="Times"/>
                <a:sym typeface="Times"/>
              </a:rPr>
              <a:t>Categorize AQI data into “Good”, “Moderate”, “Unhealthy for Sensitive Groups”,  “Unhealthy”, “Very Unhealthy”, “Hazardous” based on </a:t>
            </a:r>
            <a:r>
              <a:rPr lang="en">
                <a:solidFill>
                  <a:srgbClr val="222222"/>
                </a:solidFill>
                <a:highlight>
                  <a:srgbClr val="FFFFFF"/>
                </a:highlight>
                <a:latin typeface="Times"/>
                <a:ea typeface="Times"/>
                <a:cs typeface="Times"/>
                <a:sym typeface="Times"/>
              </a:rPr>
              <a:t> </a:t>
            </a:r>
            <a:r>
              <a:rPr lang="en" u="sng">
                <a:solidFill>
                  <a:srgbClr val="0B0080"/>
                </a:solidFill>
                <a:highlight>
                  <a:srgbClr val="FFFFFF"/>
                </a:highlight>
                <a:latin typeface="Times"/>
                <a:ea typeface="Times"/>
                <a:cs typeface="Times"/>
                <a:sym typeface="Times"/>
                <a:hlinkClick r:id="rId3"/>
              </a:rPr>
              <a:t>United States Environmental Protection Agency</a:t>
            </a:r>
            <a:r>
              <a:rPr lang="en">
                <a:solidFill>
                  <a:srgbClr val="222222"/>
                </a:solidFill>
                <a:highlight>
                  <a:srgbClr val="FFFFFF"/>
                </a:highlight>
                <a:latin typeface="Times"/>
                <a:ea typeface="Times"/>
                <a:cs typeface="Times"/>
                <a:sym typeface="Times"/>
              </a:rPr>
              <a:t> (EPA).</a:t>
            </a:r>
            <a:endParaRPr>
              <a:latin typeface="Times"/>
              <a:ea typeface="Times"/>
              <a:cs typeface="Times"/>
              <a:sym typeface="Times"/>
            </a:endParaRPr>
          </a:p>
        </p:txBody>
      </p:sp>
      <p:pic>
        <p:nvPicPr>
          <p:cNvPr id="173" name="Shape 173"/>
          <p:cNvPicPr preferRelativeResize="0"/>
          <p:nvPr/>
        </p:nvPicPr>
        <p:blipFill>
          <a:blip r:embed="rId4">
            <a:alphaModFix/>
          </a:blip>
          <a:stretch>
            <a:fillRect/>
          </a:stretch>
        </p:blipFill>
        <p:spPr>
          <a:xfrm>
            <a:off x="523325" y="2350025"/>
            <a:ext cx="8135826" cy="2145799"/>
          </a:xfrm>
          <a:prstGeom prst="rect">
            <a:avLst/>
          </a:prstGeom>
          <a:noFill/>
          <a:ln>
            <a:noFill/>
          </a:ln>
        </p:spPr>
      </p:pic>
      <p:sp>
        <p:nvSpPr>
          <p:cNvPr id="174" name="Shape 174"/>
          <p:cNvSpPr/>
          <p:nvPr/>
        </p:nvSpPr>
        <p:spPr>
          <a:xfrm>
            <a:off x="2017500" y="2631150"/>
            <a:ext cx="411600" cy="145200"/>
          </a:xfrm>
          <a:prstGeom prst="rect">
            <a:avLst/>
          </a:prstGeom>
          <a:noFill/>
          <a:ln cap="flat" cmpd="sng" w="1905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pic>
        <p:nvPicPr>
          <p:cNvPr id="179" name="Shape 179"/>
          <p:cNvPicPr preferRelativeResize="0"/>
          <p:nvPr/>
        </p:nvPicPr>
        <p:blipFill>
          <a:blip r:embed="rId3">
            <a:alphaModFix/>
          </a:blip>
          <a:stretch>
            <a:fillRect/>
          </a:stretch>
        </p:blipFill>
        <p:spPr>
          <a:xfrm>
            <a:off x="437650" y="1014950"/>
            <a:ext cx="8110000" cy="3791425"/>
          </a:xfrm>
          <a:prstGeom prst="rect">
            <a:avLst/>
          </a:prstGeom>
          <a:noFill/>
          <a:ln>
            <a:noFill/>
          </a:ln>
        </p:spPr>
      </p:pic>
      <p:sp>
        <p:nvSpPr>
          <p:cNvPr id="180" name="Shape 180"/>
          <p:cNvSpPr txBox="1"/>
          <p:nvPr/>
        </p:nvSpPr>
        <p:spPr>
          <a:xfrm>
            <a:off x="225025" y="152400"/>
            <a:ext cx="8655300" cy="590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800">
                <a:solidFill>
                  <a:schemeClr val="dk1"/>
                </a:solidFill>
                <a:latin typeface="Times New Roman"/>
                <a:ea typeface="Times New Roman"/>
                <a:cs typeface="Times New Roman"/>
                <a:sym typeface="Times New Roman"/>
              </a:rPr>
              <a:t>Categorized AQI distribution of US from 2010-2016</a:t>
            </a:r>
            <a:endParaRPr sz="2800">
              <a:latin typeface="Times"/>
              <a:ea typeface="Times"/>
              <a:cs typeface="Times"/>
              <a:sym typeface="Time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pic>
        <p:nvPicPr>
          <p:cNvPr id="185" name="Shape 185"/>
          <p:cNvPicPr preferRelativeResize="0"/>
          <p:nvPr/>
        </p:nvPicPr>
        <p:blipFill>
          <a:blip r:embed="rId3">
            <a:alphaModFix/>
          </a:blip>
          <a:stretch>
            <a:fillRect/>
          </a:stretch>
        </p:blipFill>
        <p:spPr>
          <a:xfrm>
            <a:off x="372600" y="1428399"/>
            <a:ext cx="8246401" cy="1549000"/>
          </a:xfrm>
          <a:prstGeom prst="rect">
            <a:avLst/>
          </a:prstGeom>
          <a:noFill/>
          <a:ln>
            <a:noFill/>
          </a:ln>
        </p:spPr>
      </p:pic>
      <p:sp>
        <p:nvSpPr>
          <p:cNvPr id="186" name="Shape 1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Times New Roman"/>
                <a:ea typeface="Times New Roman"/>
                <a:cs typeface="Times New Roman"/>
                <a:sym typeface="Times New Roman"/>
              </a:rPr>
              <a:t>Code</a:t>
            </a:r>
            <a:endParaRPr>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Shape 60"/>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b="1" lang="en" sz="3600">
                <a:latin typeface="Times"/>
                <a:ea typeface="Times"/>
                <a:cs typeface="Times"/>
                <a:sym typeface="Times"/>
              </a:rPr>
              <a:t>Presentation Overview</a:t>
            </a:r>
            <a:endParaRPr b="1" sz="3600">
              <a:latin typeface="Times"/>
              <a:ea typeface="Times"/>
              <a:cs typeface="Times"/>
              <a:sym typeface="Times"/>
            </a:endParaRPr>
          </a:p>
        </p:txBody>
      </p:sp>
      <p:sp>
        <p:nvSpPr>
          <p:cNvPr id="61" name="Shape 61"/>
          <p:cNvSpPr txBox="1"/>
          <p:nvPr/>
        </p:nvSpPr>
        <p:spPr>
          <a:xfrm>
            <a:off x="510375" y="923875"/>
            <a:ext cx="1446000" cy="1049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7200">
                <a:solidFill>
                  <a:srgbClr val="B7B7B7"/>
                </a:solidFill>
                <a:latin typeface="Comfortaa"/>
                <a:ea typeface="Comfortaa"/>
                <a:cs typeface="Comfortaa"/>
                <a:sym typeface="Comfortaa"/>
              </a:rPr>
              <a:t>1</a:t>
            </a:r>
            <a:endParaRPr sz="7200">
              <a:solidFill>
                <a:srgbClr val="B7B7B7"/>
              </a:solidFill>
              <a:latin typeface="Comfortaa"/>
              <a:ea typeface="Comfortaa"/>
              <a:cs typeface="Comfortaa"/>
              <a:sym typeface="Comfortaa"/>
            </a:endParaRPr>
          </a:p>
        </p:txBody>
      </p:sp>
      <p:sp>
        <p:nvSpPr>
          <p:cNvPr id="62" name="Shape 62"/>
          <p:cNvSpPr txBox="1"/>
          <p:nvPr/>
        </p:nvSpPr>
        <p:spPr>
          <a:xfrm>
            <a:off x="510375" y="2262950"/>
            <a:ext cx="1446000" cy="1049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7200">
                <a:solidFill>
                  <a:srgbClr val="B7B7B7"/>
                </a:solidFill>
                <a:latin typeface="Comfortaa"/>
                <a:ea typeface="Comfortaa"/>
                <a:cs typeface="Comfortaa"/>
                <a:sym typeface="Comfortaa"/>
              </a:rPr>
              <a:t>2</a:t>
            </a:r>
            <a:endParaRPr sz="7200">
              <a:solidFill>
                <a:srgbClr val="B7B7B7"/>
              </a:solidFill>
              <a:latin typeface="Comfortaa"/>
              <a:ea typeface="Comfortaa"/>
              <a:cs typeface="Comfortaa"/>
              <a:sym typeface="Comfortaa"/>
            </a:endParaRPr>
          </a:p>
        </p:txBody>
      </p:sp>
      <p:sp>
        <p:nvSpPr>
          <p:cNvPr id="63" name="Shape 63"/>
          <p:cNvSpPr txBox="1"/>
          <p:nvPr/>
        </p:nvSpPr>
        <p:spPr>
          <a:xfrm>
            <a:off x="510375" y="3678225"/>
            <a:ext cx="1446000" cy="1049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7200">
                <a:solidFill>
                  <a:srgbClr val="B7B7B7"/>
                </a:solidFill>
                <a:latin typeface="Comfortaa"/>
                <a:ea typeface="Comfortaa"/>
                <a:cs typeface="Comfortaa"/>
                <a:sym typeface="Comfortaa"/>
              </a:rPr>
              <a:t>3</a:t>
            </a:r>
            <a:endParaRPr sz="7200">
              <a:solidFill>
                <a:srgbClr val="B7B7B7"/>
              </a:solidFill>
              <a:latin typeface="Comfortaa"/>
              <a:ea typeface="Comfortaa"/>
              <a:cs typeface="Comfortaa"/>
              <a:sym typeface="Comfortaa"/>
            </a:endParaRPr>
          </a:p>
        </p:txBody>
      </p:sp>
      <p:sp>
        <p:nvSpPr>
          <p:cNvPr id="64" name="Shape 64"/>
          <p:cNvSpPr txBox="1"/>
          <p:nvPr/>
        </p:nvSpPr>
        <p:spPr>
          <a:xfrm>
            <a:off x="4625175" y="923875"/>
            <a:ext cx="1446000" cy="1049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7200">
                <a:solidFill>
                  <a:srgbClr val="B7B7B7"/>
                </a:solidFill>
                <a:latin typeface="Comfortaa"/>
                <a:ea typeface="Comfortaa"/>
                <a:cs typeface="Comfortaa"/>
                <a:sym typeface="Comfortaa"/>
              </a:rPr>
              <a:t>4</a:t>
            </a:r>
            <a:endParaRPr sz="7200">
              <a:solidFill>
                <a:srgbClr val="B7B7B7"/>
              </a:solidFill>
              <a:latin typeface="Comfortaa"/>
              <a:ea typeface="Comfortaa"/>
              <a:cs typeface="Comfortaa"/>
              <a:sym typeface="Comfortaa"/>
            </a:endParaRPr>
          </a:p>
        </p:txBody>
      </p:sp>
      <p:sp>
        <p:nvSpPr>
          <p:cNvPr id="65" name="Shape 65"/>
          <p:cNvSpPr txBox="1"/>
          <p:nvPr/>
        </p:nvSpPr>
        <p:spPr>
          <a:xfrm>
            <a:off x="4625175" y="2262950"/>
            <a:ext cx="1446000" cy="1049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7200">
                <a:solidFill>
                  <a:srgbClr val="B7B7B7"/>
                </a:solidFill>
                <a:latin typeface="Comfortaa"/>
                <a:ea typeface="Comfortaa"/>
                <a:cs typeface="Comfortaa"/>
                <a:sym typeface="Comfortaa"/>
              </a:rPr>
              <a:t>5</a:t>
            </a:r>
            <a:endParaRPr sz="7200">
              <a:solidFill>
                <a:srgbClr val="B7B7B7"/>
              </a:solidFill>
              <a:latin typeface="Comfortaa"/>
              <a:ea typeface="Comfortaa"/>
              <a:cs typeface="Comfortaa"/>
              <a:sym typeface="Comfortaa"/>
            </a:endParaRPr>
          </a:p>
        </p:txBody>
      </p:sp>
      <p:sp>
        <p:nvSpPr>
          <p:cNvPr id="66" name="Shape 66"/>
          <p:cNvSpPr txBox="1"/>
          <p:nvPr/>
        </p:nvSpPr>
        <p:spPr>
          <a:xfrm>
            <a:off x="1460200" y="1261725"/>
            <a:ext cx="2750400" cy="572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3000">
                <a:latin typeface="Times"/>
                <a:ea typeface="Times"/>
                <a:cs typeface="Times"/>
                <a:sym typeface="Times"/>
              </a:rPr>
              <a:t>Overview</a:t>
            </a:r>
            <a:endParaRPr b="1" sz="3000">
              <a:solidFill>
                <a:schemeClr val="dk1"/>
              </a:solidFill>
              <a:latin typeface="Times"/>
              <a:ea typeface="Times"/>
              <a:cs typeface="Times"/>
              <a:sym typeface="Times"/>
            </a:endParaRPr>
          </a:p>
          <a:p>
            <a:pPr indent="0" lvl="0" marL="0">
              <a:spcBef>
                <a:spcPts val="0"/>
              </a:spcBef>
              <a:spcAft>
                <a:spcPts val="0"/>
              </a:spcAft>
              <a:buClr>
                <a:schemeClr val="dk1"/>
              </a:buClr>
              <a:buSzPts val="1100"/>
              <a:buFont typeface="Arial"/>
              <a:buNone/>
            </a:pPr>
            <a:r>
              <a:t/>
            </a:r>
            <a:endParaRPr b="1" sz="2000">
              <a:solidFill>
                <a:schemeClr val="dk1"/>
              </a:solidFill>
              <a:latin typeface="Times"/>
              <a:ea typeface="Times"/>
              <a:cs typeface="Times"/>
              <a:sym typeface="Times"/>
            </a:endParaRPr>
          </a:p>
          <a:p>
            <a:pPr indent="0" lvl="0" marL="0">
              <a:spcBef>
                <a:spcPts val="0"/>
              </a:spcBef>
              <a:spcAft>
                <a:spcPts val="0"/>
              </a:spcAft>
              <a:buNone/>
            </a:pPr>
            <a:r>
              <a:t/>
            </a:r>
            <a:endParaRPr b="1" sz="3000">
              <a:latin typeface="Times"/>
              <a:ea typeface="Times"/>
              <a:cs typeface="Times"/>
              <a:sym typeface="Times"/>
            </a:endParaRPr>
          </a:p>
          <a:p>
            <a:pPr indent="0" lvl="0" marL="0">
              <a:spcBef>
                <a:spcPts val="0"/>
              </a:spcBef>
              <a:spcAft>
                <a:spcPts val="0"/>
              </a:spcAft>
              <a:buNone/>
            </a:pPr>
            <a:r>
              <a:t/>
            </a:r>
            <a:endParaRPr b="1" sz="3000">
              <a:latin typeface="Times"/>
              <a:ea typeface="Times"/>
              <a:cs typeface="Times"/>
              <a:sym typeface="Times"/>
            </a:endParaRPr>
          </a:p>
        </p:txBody>
      </p:sp>
      <p:sp>
        <p:nvSpPr>
          <p:cNvPr id="67" name="Shape 67"/>
          <p:cNvSpPr txBox="1"/>
          <p:nvPr/>
        </p:nvSpPr>
        <p:spPr>
          <a:xfrm>
            <a:off x="1460200" y="2557125"/>
            <a:ext cx="27504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3000">
                <a:latin typeface="Times"/>
                <a:ea typeface="Times"/>
                <a:cs typeface="Times"/>
                <a:sym typeface="Times"/>
              </a:rPr>
              <a:t>Time</a:t>
            </a:r>
            <a:r>
              <a:rPr b="1" lang="en" sz="2000">
                <a:solidFill>
                  <a:schemeClr val="dk1"/>
                </a:solidFill>
                <a:latin typeface="Times"/>
                <a:ea typeface="Times"/>
                <a:cs typeface="Times"/>
                <a:sym typeface="Times"/>
              </a:rPr>
              <a:t> </a:t>
            </a:r>
            <a:r>
              <a:rPr b="1" lang="en" sz="3000">
                <a:latin typeface="Times"/>
                <a:ea typeface="Times"/>
                <a:cs typeface="Times"/>
                <a:sym typeface="Times"/>
              </a:rPr>
              <a:t>Aspect</a:t>
            </a:r>
            <a:endParaRPr b="1" sz="2000">
              <a:latin typeface="Times"/>
              <a:ea typeface="Times"/>
              <a:cs typeface="Times"/>
              <a:sym typeface="Times"/>
            </a:endParaRPr>
          </a:p>
        </p:txBody>
      </p:sp>
      <p:sp>
        <p:nvSpPr>
          <p:cNvPr id="68" name="Shape 68"/>
          <p:cNvSpPr txBox="1"/>
          <p:nvPr/>
        </p:nvSpPr>
        <p:spPr>
          <a:xfrm>
            <a:off x="1460200" y="4004925"/>
            <a:ext cx="3538200" cy="572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3000">
                <a:latin typeface="Times"/>
                <a:ea typeface="Times"/>
                <a:cs typeface="Times"/>
                <a:sym typeface="Times"/>
              </a:rPr>
              <a:t>Location Aspect</a:t>
            </a:r>
            <a:endParaRPr b="1" sz="2000">
              <a:latin typeface="Times"/>
              <a:ea typeface="Times"/>
              <a:cs typeface="Times"/>
              <a:sym typeface="Times"/>
            </a:endParaRPr>
          </a:p>
        </p:txBody>
      </p:sp>
      <p:sp>
        <p:nvSpPr>
          <p:cNvPr id="69" name="Shape 69"/>
          <p:cNvSpPr txBox="1"/>
          <p:nvPr/>
        </p:nvSpPr>
        <p:spPr>
          <a:xfrm>
            <a:off x="5651200" y="2557125"/>
            <a:ext cx="2750400" cy="572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b="1" lang="en" sz="3000">
                <a:latin typeface="Times"/>
                <a:ea typeface="Times"/>
                <a:cs typeface="Times"/>
                <a:sym typeface="Times"/>
              </a:rPr>
              <a:t>Questions</a:t>
            </a:r>
            <a:endParaRPr b="1" sz="3000">
              <a:latin typeface="Times"/>
              <a:ea typeface="Times"/>
              <a:cs typeface="Times"/>
              <a:sym typeface="Times"/>
            </a:endParaRPr>
          </a:p>
          <a:p>
            <a:pPr indent="0" lvl="0" marL="0" rtl="0">
              <a:spcBef>
                <a:spcPts val="0"/>
              </a:spcBef>
              <a:spcAft>
                <a:spcPts val="0"/>
              </a:spcAft>
              <a:buClr>
                <a:schemeClr val="dk1"/>
              </a:buClr>
              <a:buSzPts val="1100"/>
              <a:buFont typeface="Arial"/>
              <a:buNone/>
            </a:pPr>
            <a:r>
              <a:t/>
            </a:r>
            <a:endParaRPr b="1" sz="3000">
              <a:latin typeface="Times"/>
              <a:ea typeface="Times"/>
              <a:cs typeface="Times"/>
              <a:sym typeface="Times"/>
            </a:endParaRPr>
          </a:p>
        </p:txBody>
      </p:sp>
      <p:sp>
        <p:nvSpPr>
          <p:cNvPr id="70" name="Shape 70"/>
          <p:cNvSpPr txBox="1"/>
          <p:nvPr/>
        </p:nvSpPr>
        <p:spPr>
          <a:xfrm>
            <a:off x="5651200" y="1261725"/>
            <a:ext cx="2750400" cy="572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3000">
                <a:latin typeface="Times"/>
                <a:ea typeface="Times"/>
                <a:cs typeface="Times"/>
                <a:sym typeface="Times"/>
              </a:rPr>
              <a:t>Discussion</a:t>
            </a:r>
            <a:endParaRPr b="1" sz="3000">
              <a:latin typeface="Times"/>
              <a:ea typeface="Times"/>
              <a:cs typeface="Times"/>
              <a:sym typeface="Times"/>
            </a:endParaRPr>
          </a:p>
          <a:p>
            <a:pPr indent="0" lvl="0" marL="0" rtl="0">
              <a:spcBef>
                <a:spcPts val="0"/>
              </a:spcBef>
              <a:spcAft>
                <a:spcPts val="0"/>
              </a:spcAft>
              <a:buClr>
                <a:schemeClr val="dk1"/>
              </a:buClr>
              <a:buSzPts val="1100"/>
              <a:buFont typeface="Arial"/>
              <a:buNone/>
            </a:pPr>
            <a:r>
              <a:rPr b="1" lang="en" sz="2000">
                <a:solidFill>
                  <a:schemeClr val="dk1"/>
                </a:solidFill>
                <a:latin typeface="Times"/>
                <a:ea typeface="Times"/>
                <a:cs typeface="Times"/>
                <a:sym typeface="Times"/>
              </a:rPr>
              <a:t> </a:t>
            </a:r>
            <a:endParaRPr b="1" sz="2000">
              <a:latin typeface="Times"/>
              <a:ea typeface="Times"/>
              <a:cs typeface="Times"/>
              <a:sym typeface="Time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Shape 1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92" name="Shape 19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193" name="Shape 193"/>
          <p:cNvPicPr preferRelativeResize="0"/>
          <p:nvPr/>
        </p:nvPicPr>
        <p:blipFill rotWithShape="1">
          <a:blip r:embed="rId3">
            <a:alphaModFix/>
          </a:blip>
          <a:srcRect b="0" l="22939" r="22248" t="0"/>
          <a:stretch/>
        </p:blipFill>
        <p:spPr>
          <a:xfrm>
            <a:off x="53800" y="427275"/>
            <a:ext cx="5012375" cy="4288950"/>
          </a:xfrm>
          <a:prstGeom prst="rect">
            <a:avLst/>
          </a:prstGeom>
          <a:noFill/>
          <a:ln>
            <a:noFill/>
          </a:ln>
        </p:spPr>
      </p:pic>
      <p:pic>
        <p:nvPicPr>
          <p:cNvPr id="194" name="Shape 194"/>
          <p:cNvPicPr preferRelativeResize="0"/>
          <p:nvPr/>
        </p:nvPicPr>
        <p:blipFill rotWithShape="1">
          <a:blip r:embed="rId4">
            <a:alphaModFix/>
          </a:blip>
          <a:srcRect b="0" l="24265" r="22684" t="0"/>
          <a:stretch/>
        </p:blipFill>
        <p:spPr>
          <a:xfrm>
            <a:off x="4292976" y="496325"/>
            <a:ext cx="4851025" cy="4288950"/>
          </a:xfrm>
          <a:prstGeom prst="rect">
            <a:avLst/>
          </a:prstGeom>
          <a:noFill/>
          <a:ln>
            <a:noFill/>
          </a:ln>
        </p:spPr>
      </p:pic>
      <p:sp>
        <p:nvSpPr>
          <p:cNvPr id="195" name="Shape 195"/>
          <p:cNvSpPr txBox="1"/>
          <p:nvPr/>
        </p:nvSpPr>
        <p:spPr>
          <a:xfrm>
            <a:off x="225025" y="0"/>
            <a:ext cx="6392100" cy="590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 sz="1800">
                <a:solidFill>
                  <a:schemeClr val="dk1"/>
                </a:solidFill>
                <a:latin typeface="Times New Roman"/>
                <a:ea typeface="Times New Roman"/>
                <a:cs typeface="Times New Roman"/>
                <a:sym typeface="Times New Roman"/>
              </a:rPr>
              <a:t>Pie Chart</a:t>
            </a:r>
            <a:r>
              <a:rPr b="1" lang="en" sz="1800">
                <a:solidFill>
                  <a:schemeClr val="dk1"/>
                </a:solidFill>
                <a:latin typeface="Times New Roman"/>
                <a:ea typeface="Times New Roman"/>
                <a:cs typeface="Times New Roman"/>
                <a:sym typeface="Times New Roman"/>
              </a:rPr>
              <a:t> of categorized AQI across states (NO2, CO)</a:t>
            </a:r>
            <a:endParaRPr b="1" sz="1800">
              <a:solidFill>
                <a:schemeClr val="dk1"/>
              </a:solidFill>
              <a:latin typeface="Times New Roman"/>
              <a:ea typeface="Times New Roman"/>
              <a:cs typeface="Times New Roman"/>
              <a:sym typeface="Times New Roman"/>
            </a:endParaRPr>
          </a:p>
          <a:p>
            <a:pPr indent="0" lvl="0" marL="0" rtl="0">
              <a:spcBef>
                <a:spcPts val="0"/>
              </a:spcBef>
              <a:spcAft>
                <a:spcPts val="0"/>
              </a:spcAft>
              <a:buNone/>
            </a:pPr>
            <a:r>
              <a:t/>
            </a:r>
            <a:endParaRPr b="1" sz="1800">
              <a:latin typeface="Times"/>
              <a:ea typeface="Times"/>
              <a:cs typeface="Times"/>
              <a:sym typeface="Time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Shape 2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01" name="Shape 20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202" name="Shape 202"/>
          <p:cNvPicPr preferRelativeResize="0"/>
          <p:nvPr/>
        </p:nvPicPr>
        <p:blipFill rotWithShape="1">
          <a:blip r:embed="rId3">
            <a:alphaModFix/>
          </a:blip>
          <a:srcRect b="0" l="23274" r="23561" t="0"/>
          <a:stretch/>
        </p:blipFill>
        <p:spPr>
          <a:xfrm>
            <a:off x="4113344" y="417588"/>
            <a:ext cx="5043102" cy="4449525"/>
          </a:xfrm>
          <a:prstGeom prst="rect">
            <a:avLst/>
          </a:prstGeom>
          <a:noFill/>
          <a:ln>
            <a:noFill/>
          </a:ln>
        </p:spPr>
      </p:pic>
      <p:pic>
        <p:nvPicPr>
          <p:cNvPr id="203" name="Shape 203"/>
          <p:cNvPicPr preferRelativeResize="0"/>
          <p:nvPr/>
        </p:nvPicPr>
        <p:blipFill rotWithShape="1">
          <a:blip r:embed="rId4">
            <a:alphaModFix/>
          </a:blip>
          <a:srcRect b="0" l="0" r="17321" t="0"/>
          <a:stretch/>
        </p:blipFill>
        <p:spPr>
          <a:xfrm>
            <a:off x="-67081" y="70600"/>
            <a:ext cx="4252625" cy="5143500"/>
          </a:xfrm>
          <a:prstGeom prst="rect">
            <a:avLst/>
          </a:prstGeom>
          <a:noFill/>
          <a:ln>
            <a:noFill/>
          </a:ln>
        </p:spPr>
      </p:pic>
      <p:sp>
        <p:nvSpPr>
          <p:cNvPr id="204" name="Shape 204"/>
          <p:cNvSpPr txBox="1"/>
          <p:nvPr/>
        </p:nvSpPr>
        <p:spPr>
          <a:xfrm>
            <a:off x="-3575" y="0"/>
            <a:ext cx="6392100" cy="590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 sz="1800">
                <a:solidFill>
                  <a:schemeClr val="dk1"/>
                </a:solidFill>
                <a:latin typeface="Times New Roman"/>
                <a:ea typeface="Times New Roman"/>
                <a:cs typeface="Times New Roman"/>
                <a:sym typeface="Times New Roman"/>
              </a:rPr>
              <a:t>Pie Chart of categorized AQI across states (O3, SO2)</a:t>
            </a:r>
            <a:endParaRPr b="1" sz="1800">
              <a:solidFill>
                <a:schemeClr val="dk1"/>
              </a:solidFill>
              <a:latin typeface="Times New Roman"/>
              <a:ea typeface="Times New Roman"/>
              <a:cs typeface="Times New Roman"/>
              <a:sym typeface="Times New Roman"/>
            </a:endParaRPr>
          </a:p>
          <a:p>
            <a:pPr indent="0" lvl="0" marL="0" rtl="0">
              <a:spcBef>
                <a:spcPts val="0"/>
              </a:spcBef>
              <a:spcAft>
                <a:spcPts val="0"/>
              </a:spcAft>
              <a:buNone/>
            </a:pPr>
            <a:r>
              <a:t/>
            </a:r>
            <a:endParaRPr b="1" sz="1800">
              <a:latin typeface="Times"/>
              <a:ea typeface="Times"/>
              <a:cs typeface="Times"/>
              <a:sym typeface="Time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pic>
        <p:nvPicPr>
          <p:cNvPr id="209" name="Shape 209"/>
          <p:cNvPicPr preferRelativeResize="0"/>
          <p:nvPr/>
        </p:nvPicPr>
        <p:blipFill>
          <a:blip r:embed="rId3">
            <a:alphaModFix/>
          </a:blip>
          <a:stretch>
            <a:fillRect/>
          </a:stretch>
        </p:blipFill>
        <p:spPr>
          <a:xfrm>
            <a:off x="392150" y="572700"/>
            <a:ext cx="5507373" cy="4378050"/>
          </a:xfrm>
          <a:prstGeom prst="rect">
            <a:avLst/>
          </a:prstGeom>
          <a:noFill/>
          <a:ln>
            <a:noFill/>
          </a:ln>
        </p:spPr>
      </p:pic>
      <p:sp>
        <p:nvSpPr>
          <p:cNvPr id="210" name="Shape 210"/>
          <p:cNvSpPr txBox="1"/>
          <p:nvPr>
            <p:ph type="title"/>
          </p:nvPr>
        </p:nvSpPr>
        <p:spPr>
          <a:xfrm>
            <a:off x="263550" y="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Times New Roman"/>
                <a:ea typeface="Times New Roman"/>
                <a:cs typeface="Times New Roman"/>
                <a:sym typeface="Times New Roman"/>
              </a:rPr>
              <a:t>Code</a:t>
            </a:r>
            <a:endParaRPr>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Shape 2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Times"/>
                <a:ea typeface="Times"/>
                <a:cs typeface="Times"/>
                <a:sym typeface="Times"/>
              </a:rPr>
              <a:t>Location Aspect</a:t>
            </a:r>
            <a:endParaRPr>
              <a:latin typeface="Times"/>
              <a:ea typeface="Times"/>
              <a:cs typeface="Times"/>
              <a:sym typeface="Times"/>
            </a:endParaRPr>
          </a:p>
        </p:txBody>
      </p:sp>
      <p:sp>
        <p:nvSpPr>
          <p:cNvPr id="216" name="Shape 2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spcBef>
                <a:spcPts val="0"/>
              </a:spcBef>
              <a:spcAft>
                <a:spcPts val="0"/>
              </a:spcAft>
              <a:buSzPts val="2400"/>
              <a:buFont typeface="Times"/>
              <a:buChar char="●"/>
            </a:pPr>
            <a:r>
              <a:rPr lang="en" sz="2400">
                <a:latin typeface="Times"/>
                <a:ea typeface="Times"/>
                <a:cs typeface="Times"/>
                <a:sym typeface="Times"/>
              </a:rPr>
              <a:t>Pollutants AQI across states in six years. (boxplot)</a:t>
            </a:r>
            <a:endParaRPr sz="2400">
              <a:latin typeface="Times"/>
              <a:ea typeface="Times"/>
              <a:cs typeface="Times"/>
              <a:sym typeface="Times"/>
            </a:endParaRPr>
          </a:p>
          <a:p>
            <a:pPr indent="-381000" lvl="0" marL="457200" rtl="0">
              <a:spcBef>
                <a:spcPts val="0"/>
              </a:spcBef>
              <a:spcAft>
                <a:spcPts val="0"/>
              </a:spcAft>
              <a:buSzPts val="2400"/>
              <a:buFont typeface="Times"/>
              <a:buChar char="●"/>
            </a:pPr>
            <a:r>
              <a:rPr lang="en" sz="2400">
                <a:latin typeface="Times"/>
                <a:ea typeface="Times"/>
                <a:cs typeface="Times"/>
                <a:sym typeface="Times"/>
              </a:rPr>
              <a:t>Pollutants AQI across states in six years. (map &amp; word cloud)</a:t>
            </a:r>
            <a:endParaRPr sz="2400">
              <a:latin typeface="Times"/>
              <a:ea typeface="Times"/>
              <a:cs typeface="Times"/>
              <a:sym typeface="Time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Shape 221"/>
          <p:cNvSpPr txBox="1"/>
          <p:nvPr>
            <p:ph type="title"/>
          </p:nvPr>
        </p:nvSpPr>
        <p:spPr>
          <a:xfrm>
            <a:off x="311700" y="1674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NO</a:t>
            </a:r>
            <a:r>
              <a:rPr baseline="-25000" lang="en"/>
              <a:t>2</a:t>
            </a:r>
            <a:endParaRPr baseline="-25000"/>
          </a:p>
        </p:txBody>
      </p:sp>
      <p:pic>
        <p:nvPicPr>
          <p:cNvPr id="222" name="Shape 222"/>
          <p:cNvPicPr preferRelativeResize="0"/>
          <p:nvPr/>
        </p:nvPicPr>
        <p:blipFill>
          <a:blip r:embed="rId3">
            <a:alphaModFix/>
          </a:blip>
          <a:stretch>
            <a:fillRect/>
          </a:stretch>
        </p:blipFill>
        <p:spPr>
          <a:xfrm>
            <a:off x="4177700" y="974288"/>
            <a:ext cx="4966299" cy="3699025"/>
          </a:xfrm>
          <a:prstGeom prst="rect">
            <a:avLst/>
          </a:prstGeom>
          <a:noFill/>
          <a:ln>
            <a:noFill/>
          </a:ln>
        </p:spPr>
      </p:pic>
      <p:pic>
        <p:nvPicPr>
          <p:cNvPr id="223" name="Shape 223"/>
          <p:cNvPicPr preferRelativeResize="0"/>
          <p:nvPr/>
        </p:nvPicPr>
        <p:blipFill>
          <a:blip r:embed="rId4">
            <a:alphaModFix/>
          </a:blip>
          <a:stretch>
            <a:fillRect/>
          </a:stretch>
        </p:blipFill>
        <p:spPr>
          <a:xfrm>
            <a:off x="217810" y="974300"/>
            <a:ext cx="3817464" cy="3699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Shape 228"/>
          <p:cNvSpPr txBox="1"/>
          <p:nvPr>
            <p:ph type="title"/>
          </p:nvPr>
        </p:nvSpPr>
        <p:spPr>
          <a:xfrm>
            <a:off x="311700" y="16745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O</a:t>
            </a:r>
            <a:r>
              <a:rPr baseline="-25000" lang="en"/>
              <a:t>3</a:t>
            </a:r>
            <a:endParaRPr baseline="-25000"/>
          </a:p>
        </p:txBody>
      </p:sp>
      <p:pic>
        <p:nvPicPr>
          <p:cNvPr id="229" name="Shape 229"/>
          <p:cNvPicPr preferRelativeResize="0"/>
          <p:nvPr/>
        </p:nvPicPr>
        <p:blipFill>
          <a:blip r:embed="rId3">
            <a:alphaModFix/>
          </a:blip>
          <a:stretch>
            <a:fillRect/>
          </a:stretch>
        </p:blipFill>
        <p:spPr>
          <a:xfrm>
            <a:off x="5076700" y="980000"/>
            <a:ext cx="4067296" cy="3820975"/>
          </a:xfrm>
          <a:prstGeom prst="rect">
            <a:avLst/>
          </a:prstGeom>
          <a:noFill/>
          <a:ln>
            <a:noFill/>
          </a:ln>
        </p:spPr>
      </p:pic>
      <p:pic>
        <p:nvPicPr>
          <p:cNvPr id="230" name="Shape 230"/>
          <p:cNvPicPr preferRelativeResize="0"/>
          <p:nvPr/>
        </p:nvPicPr>
        <p:blipFill>
          <a:blip r:embed="rId4">
            <a:alphaModFix/>
          </a:blip>
          <a:stretch>
            <a:fillRect/>
          </a:stretch>
        </p:blipFill>
        <p:spPr>
          <a:xfrm>
            <a:off x="90496" y="1170125"/>
            <a:ext cx="4619504" cy="344073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Shape 235"/>
          <p:cNvSpPr txBox="1"/>
          <p:nvPr>
            <p:ph type="title"/>
          </p:nvPr>
        </p:nvSpPr>
        <p:spPr>
          <a:xfrm>
            <a:off x="311700" y="34705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SO</a:t>
            </a:r>
            <a:r>
              <a:rPr baseline="-25000" lang="en"/>
              <a:t>2</a:t>
            </a:r>
            <a:endParaRPr baseline="-25000"/>
          </a:p>
        </p:txBody>
      </p:sp>
      <p:pic>
        <p:nvPicPr>
          <p:cNvPr id="236" name="Shape 236"/>
          <p:cNvPicPr preferRelativeResize="0"/>
          <p:nvPr/>
        </p:nvPicPr>
        <p:blipFill>
          <a:blip r:embed="rId3">
            <a:alphaModFix/>
          </a:blip>
          <a:stretch>
            <a:fillRect/>
          </a:stretch>
        </p:blipFill>
        <p:spPr>
          <a:xfrm>
            <a:off x="4690675" y="1017725"/>
            <a:ext cx="4453337" cy="3820974"/>
          </a:xfrm>
          <a:prstGeom prst="rect">
            <a:avLst/>
          </a:prstGeom>
          <a:noFill/>
          <a:ln>
            <a:noFill/>
          </a:ln>
        </p:spPr>
      </p:pic>
      <p:pic>
        <p:nvPicPr>
          <p:cNvPr id="237" name="Shape 237"/>
          <p:cNvPicPr preferRelativeResize="0"/>
          <p:nvPr/>
        </p:nvPicPr>
        <p:blipFill>
          <a:blip r:embed="rId4">
            <a:alphaModFix/>
          </a:blip>
          <a:stretch>
            <a:fillRect/>
          </a:stretch>
        </p:blipFill>
        <p:spPr>
          <a:xfrm>
            <a:off x="89287" y="1525713"/>
            <a:ext cx="4233462" cy="280499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Shape 2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a:t>
            </a:r>
            <a:endParaRPr/>
          </a:p>
        </p:txBody>
      </p:sp>
      <p:pic>
        <p:nvPicPr>
          <p:cNvPr id="243" name="Shape 243"/>
          <p:cNvPicPr preferRelativeResize="0"/>
          <p:nvPr/>
        </p:nvPicPr>
        <p:blipFill rotWithShape="1">
          <a:blip r:embed="rId3">
            <a:alphaModFix/>
          </a:blip>
          <a:srcRect b="0" l="0" r="13194" t="0"/>
          <a:stretch/>
        </p:blipFill>
        <p:spPr>
          <a:xfrm>
            <a:off x="3935350" y="806125"/>
            <a:ext cx="5549050" cy="3932124"/>
          </a:xfrm>
          <a:prstGeom prst="rect">
            <a:avLst/>
          </a:prstGeom>
          <a:noFill/>
          <a:ln>
            <a:noFill/>
          </a:ln>
        </p:spPr>
      </p:pic>
      <p:pic>
        <p:nvPicPr>
          <p:cNvPr id="244" name="Shape 244"/>
          <p:cNvPicPr preferRelativeResize="0"/>
          <p:nvPr/>
        </p:nvPicPr>
        <p:blipFill>
          <a:blip r:embed="rId4">
            <a:alphaModFix/>
          </a:blip>
          <a:stretch>
            <a:fillRect/>
          </a:stretch>
        </p:blipFill>
        <p:spPr>
          <a:xfrm>
            <a:off x="235505" y="1314800"/>
            <a:ext cx="4688250" cy="31063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Shape 2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Map code</a:t>
            </a:r>
            <a:endParaRPr/>
          </a:p>
        </p:txBody>
      </p:sp>
      <p:pic>
        <p:nvPicPr>
          <p:cNvPr id="250" name="Shape 250"/>
          <p:cNvPicPr preferRelativeResize="0"/>
          <p:nvPr/>
        </p:nvPicPr>
        <p:blipFill>
          <a:blip r:embed="rId3">
            <a:alphaModFix/>
          </a:blip>
          <a:stretch>
            <a:fillRect/>
          </a:stretch>
        </p:blipFill>
        <p:spPr>
          <a:xfrm>
            <a:off x="436824" y="1111422"/>
            <a:ext cx="8520600" cy="383745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Shape 2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Word Cloud code</a:t>
            </a:r>
            <a:endParaRPr/>
          </a:p>
        </p:txBody>
      </p:sp>
      <p:pic>
        <p:nvPicPr>
          <p:cNvPr id="256" name="Shape 256"/>
          <p:cNvPicPr preferRelativeResize="0"/>
          <p:nvPr/>
        </p:nvPicPr>
        <p:blipFill>
          <a:blip r:embed="rId3">
            <a:alphaModFix/>
          </a:blip>
          <a:stretch>
            <a:fillRect/>
          </a:stretch>
        </p:blipFill>
        <p:spPr>
          <a:xfrm>
            <a:off x="205413" y="1421675"/>
            <a:ext cx="8733175" cy="2771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Shape 75"/>
          <p:cNvSpPr txBox="1"/>
          <p:nvPr>
            <p:ph type="title"/>
          </p:nvPr>
        </p:nvSpPr>
        <p:spPr>
          <a:xfrm>
            <a:off x="311700" y="49815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Times"/>
                <a:ea typeface="Times"/>
                <a:cs typeface="Times"/>
                <a:sym typeface="Times"/>
              </a:rPr>
              <a:t>Data Description</a:t>
            </a:r>
            <a:endParaRPr>
              <a:latin typeface="Times"/>
              <a:ea typeface="Times"/>
              <a:cs typeface="Times"/>
              <a:sym typeface="Times"/>
            </a:endParaRPr>
          </a:p>
        </p:txBody>
      </p:sp>
      <p:sp>
        <p:nvSpPr>
          <p:cNvPr id="76" name="Shape 76"/>
          <p:cNvSpPr txBox="1"/>
          <p:nvPr>
            <p:ph idx="1" type="body"/>
          </p:nvPr>
        </p:nvSpPr>
        <p:spPr>
          <a:xfrm>
            <a:off x="152925" y="1152475"/>
            <a:ext cx="5545200" cy="3416400"/>
          </a:xfrm>
          <a:prstGeom prst="rect">
            <a:avLst/>
          </a:prstGeom>
        </p:spPr>
        <p:txBody>
          <a:bodyPr anchorCtr="0" anchor="t" bIns="91425" lIns="91425" spcFirstLastPara="1" rIns="91425" wrap="square" tIns="91425">
            <a:noAutofit/>
          </a:bodyPr>
          <a:lstStyle/>
          <a:p>
            <a:pPr indent="-342900" lvl="0" marL="457200" rtl="0">
              <a:lnSpc>
                <a:spcPct val="130000"/>
              </a:lnSpc>
              <a:spcBef>
                <a:spcPts val="0"/>
              </a:spcBef>
              <a:spcAft>
                <a:spcPts val="0"/>
              </a:spcAft>
              <a:buSzPts val="1800"/>
              <a:buFont typeface="Times"/>
              <a:buChar char="●"/>
            </a:pPr>
            <a:r>
              <a:rPr lang="en">
                <a:latin typeface="Times"/>
                <a:ea typeface="Times"/>
                <a:cs typeface="Times"/>
                <a:sym typeface="Times"/>
              </a:rPr>
              <a:t>6 years, 4 major pollutants </a:t>
            </a:r>
            <a:r>
              <a:rPr lang="en">
                <a:solidFill>
                  <a:srgbClr val="2D3B45"/>
                </a:solidFill>
                <a:highlight>
                  <a:srgbClr val="FFFFFF"/>
                </a:highlight>
                <a:latin typeface="Times"/>
                <a:ea typeface="Times"/>
                <a:cs typeface="Times"/>
                <a:sym typeface="Times"/>
              </a:rPr>
              <a:t>:  NO</a:t>
            </a:r>
            <a:r>
              <a:rPr baseline="-25000" lang="en">
                <a:solidFill>
                  <a:srgbClr val="2D3B45"/>
                </a:solidFill>
                <a:highlight>
                  <a:srgbClr val="FFFFFF"/>
                </a:highlight>
                <a:latin typeface="Times"/>
                <a:ea typeface="Times"/>
                <a:cs typeface="Times"/>
                <a:sym typeface="Times"/>
              </a:rPr>
              <a:t>2</a:t>
            </a:r>
            <a:r>
              <a:rPr lang="en">
                <a:solidFill>
                  <a:srgbClr val="2D3B45"/>
                </a:solidFill>
                <a:highlight>
                  <a:srgbClr val="FFFFFF"/>
                </a:highlight>
                <a:latin typeface="Times"/>
                <a:ea typeface="Times"/>
                <a:cs typeface="Times"/>
                <a:sym typeface="Times"/>
              </a:rPr>
              <a:t>, SO</a:t>
            </a:r>
            <a:r>
              <a:rPr baseline="-25000" lang="en">
                <a:solidFill>
                  <a:srgbClr val="2D3B45"/>
                </a:solidFill>
                <a:highlight>
                  <a:srgbClr val="FFFFFF"/>
                </a:highlight>
                <a:latin typeface="Times"/>
                <a:ea typeface="Times"/>
                <a:cs typeface="Times"/>
                <a:sym typeface="Times"/>
              </a:rPr>
              <a:t>2</a:t>
            </a:r>
            <a:r>
              <a:rPr lang="en">
                <a:solidFill>
                  <a:srgbClr val="2D3B45"/>
                </a:solidFill>
                <a:highlight>
                  <a:srgbClr val="FFFFFF"/>
                </a:highlight>
                <a:latin typeface="Times"/>
                <a:ea typeface="Times"/>
                <a:cs typeface="Times"/>
                <a:sym typeface="Times"/>
              </a:rPr>
              <a:t>, CO, O</a:t>
            </a:r>
            <a:r>
              <a:rPr baseline="-25000" lang="en">
                <a:solidFill>
                  <a:srgbClr val="2D3B45"/>
                </a:solidFill>
                <a:highlight>
                  <a:srgbClr val="FFFFFF"/>
                </a:highlight>
                <a:latin typeface="Times"/>
                <a:ea typeface="Times"/>
                <a:cs typeface="Times"/>
                <a:sym typeface="Times"/>
              </a:rPr>
              <a:t>3</a:t>
            </a:r>
            <a:r>
              <a:rPr lang="en">
                <a:solidFill>
                  <a:srgbClr val="2D3B45"/>
                </a:solidFill>
                <a:highlight>
                  <a:srgbClr val="FFFFFF"/>
                </a:highlight>
                <a:latin typeface="Times"/>
                <a:ea typeface="Times"/>
                <a:cs typeface="Times"/>
                <a:sym typeface="Times"/>
              </a:rPr>
              <a:t> </a:t>
            </a:r>
            <a:endParaRPr>
              <a:solidFill>
                <a:srgbClr val="2D3B45"/>
              </a:solidFill>
              <a:highlight>
                <a:srgbClr val="FFFFFF"/>
              </a:highlight>
              <a:latin typeface="Times"/>
              <a:ea typeface="Times"/>
              <a:cs typeface="Times"/>
              <a:sym typeface="Times"/>
            </a:endParaRPr>
          </a:p>
          <a:p>
            <a:pPr indent="-342900" lvl="0" marL="457200">
              <a:lnSpc>
                <a:spcPct val="130000"/>
              </a:lnSpc>
              <a:spcBef>
                <a:spcPts val="0"/>
              </a:spcBef>
              <a:spcAft>
                <a:spcPts val="0"/>
              </a:spcAft>
              <a:buClr>
                <a:srgbClr val="2D3B45"/>
              </a:buClr>
              <a:buSzPts val="1800"/>
              <a:buFont typeface="Times"/>
              <a:buChar char="●"/>
            </a:pPr>
            <a:r>
              <a:rPr lang="en">
                <a:solidFill>
                  <a:srgbClr val="2D3B45"/>
                </a:solidFill>
                <a:highlight>
                  <a:srgbClr val="FFFFFF"/>
                </a:highlight>
                <a:latin typeface="Times"/>
                <a:ea typeface="Times"/>
                <a:cs typeface="Times"/>
                <a:sym typeface="Times"/>
              </a:rPr>
              <a:t>Dimensions :  118079 observations, 24 variables</a:t>
            </a:r>
            <a:endParaRPr>
              <a:solidFill>
                <a:srgbClr val="2D3B45"/>
              </a:solidFill>
              <a:highlight>
                <a:srgbClr val="FFFFFF"/>
              </a:highlight>
              <a:latin typeface="Times"/>
              <a:ea typeface="Times"/>
              <a:cs typeface="Times"/>
              <a:sym typeface="Times"/>
            </a:endParaRPr>
          </a:p>
          <a:p>
            <a:pPr indent="-342900" lvl="0" marL="457200">
              <a:lnSpc>
                <a:spcPct val="130000"/>
              </a:lnSpc>
              <a:spcBef>
                <a:spcPts val="0"/>
              </a:spcBef>
              <a:spcAft>
                <a:spcPts val="0"/>
              </a:spcAft>
              <a:buClr>
                <a:srgbClr val="2D3B45"/>
              </a:buClr>
              <a:buSzPts val="1800"/>
              <a:buFont typeface="Times"/>
              <a:buChar char="●"/>
            </a:pPr>
            <a:r>
              <a:rPr lang="en">
                <a:solidFill>
                  <a:srgbClr val="2D3B45"/>
                </a:solidFill>
                <a:highlight>
                  <a:srgbClr val="FFFFFF"/>
                </a:highlight>
                <a:latin typeface="Times"/>
                <a:ea typeface="Times"/>
                <a:cs typeface="Times"/>
                <a:sym typeface="Times"/>
              </a:rPr>
              <a:t>Variables: state code, county code, site num, address, state, county, city, date; Mean, Air Quality Index (AQI), max-value, max-hour of 4 pollutants</a:t>
            </a:r>
            <a:endParaRPr>
              <a:solidFill>
                <a:srgbClr val="2D3B45"/>
              </a:solidFill>
              <a:highlight>
                <a:srgbClr val="FFFFFF"/>
              </a:highlight>
              <a:latin typeface="Times"/>
              <a:ea typeface="Times"/>
              <a:cs typeface="Times"/>
              <a:sym typeface="Times"/>
            </a:endParaRPr>
          </a:p>
          <a:p>
            <a:pPr indent="-342900" lvl="0" marL="457200">
              <a:lnSpc>
                <a:spcPct val="130000"/>
              </a:lnSpc>
              <a:spcBef>
                <a:spcPts val="0"/>
              </a:spcBef>
              <a:spcAft>
                <a:spcPts val="0"/>
              </a:spcAft>
              <a:buClr>
                <a:srgbClr val="2D3B45"/>
              </a:buClr>
              <a:buSzPts val="1800"/>
              <a:buFont typeface="Times"/>
              <a:buChar char="●"/>
            </a:pPr>
            <a:r>
              <a:rPr lang="en">
                <a:solidFill>
                  <a:srgbClr val="2D3B45"/>
                </a:solidFill>
                <a:highlight>
                  <a:srgbClr val="FFFFFF"/>
                </a:highlight>
                <a:latin typeface="Times"/>
                <a:ea typeface="Times"/>
                <a:cs typeface="Times"/>
                <a:sym typeface="Times"/>
              </a:rPr>
              <a:t>Here we visualized the data on the scale of time and location. Max and mean values for 4 pollutants were not used because the related information were included in other variables such as max hour and AQI. </a:t>
            </a:r>
            <a:endParaRPr>
              <a:solidFill>
                <a:srgbClr val="2D3B45"/>
              </a:solidFill>
              <a:highlight>
                <a:srgbClr val="FFFFFF"/>
              </a:highlight>
              <a:latin typeface="Times"/>
              <a:ea typeface="Times"/>
              <a:cs typeface="Times"/>
              <a:sym typeface="Times"/>
            </a:endParaRPr>
          </a:p>
          <a:p>
            <a:pPr indent="0" lvl="0" marL="0">
              <a:spcBef>
                <a:spcPts val="1600"/>
              </a:spcBef>
              <a:spcAft>
                <a:spcPts val="1600"/>
              </a:spcAft>
              <a:buNone/>
            </a:pPr>
            <a:r>
              <a:t/>
            </a:r>
            <a:endParaRPr sz="2000">
              <a:latin typeface="Times"/>
              <a:ea typeface="Times"/>
              <a:cs typeface="Times"/>
              <a:sym typeface="Times"/>
            </a:endParaRPr>
          </a:p>
        </p:txBody>
      </p:sp>
      <p:pic>
        <p:nvPicPr>
          <p:cNvPr id="77" name="Shape 77"/>
          <p:cNvPicPr preferRelativeResize="0"/>
          <p:nvPr/>
        </p:nvPicPr>
        <p:blipFill>
          <a:blip r:embed="rId3">
            <a:alphaModFix/>
          </a:blip>
          <a:stretch>
            <a:fillRect/>
          </a:stretch>
        </p:blipFill>
        <p:spPr>
          <a:xfrm>
            <a:off x="5698225" y="1152475"/>
            <a:ext cx="3039225" cy="1618602"/>
          </a:xfrm>
          <a:prstGeom prst="rect">
            <a:avLst/>
          </a:prstGeom>
          <a:noFill/>
          <a:ln>
            <a:noFill/>
          </a:ln>
        </p:spPr>
      </p:pic>
      <p:pic>
        <p:nvPicPr>
          <p:cNvPr id="78" name="Shape 78"/>
          <p:cNvPicPr preferRelativeResize="0"/>
          <p:nvPr/>
        </p:nvPicPr>
        <p:blipFill>
          <a:blip r:embed="rId4">
            <a:alphaModFix/>
          </a:blip>
          <a:stretch>
            <a:fillRect/>
          </a:stretch>
        </p:blipFill>
        <p:spPr>
          <a:xfrm>
            <a:off x="5698225" y="2771075"/>
            <a:ext cx="3039224" cy="16277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Shape 2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Times"/>
                <a:ea typeface="Times"/>
                <a:cs typeface="Times"/>
                <a:sym typeface="Times"/>
              </a:rPr>
              <a:t>Code</a:t>
            </a:r>
            <a:endParaRPr>
              <a:latin typeface="Times"/>
              <a:ea typeface="Times"/>
              <a:cs typeface="Times"/>
              <a:sym typeface="Times"/>
            </a:endParaRPr>
          </a:p>
        </p:txBody>
      </p:sp>
      <p:pic>
        <p:nvPicPr>
          <p:cNvPr id="262" name="Shape 262"/>
          <p:cNvPicPr preferRelativeResize="0"/>
          <p:nvPr/>
        </p:nvPicPr>
        <p:blipFill>
          <a:blip r:embed="rId3">
            <a:alphaModFix/>
          </a:blip>
          <a:stretch>
            <a:fillRect/>
          </a:stretch>
        </p:blipFill>
        <p:spPr>
          <a:xfrm>
            <a:off x="152400" y="1170125"/>
            <a:ext cx="8839204" cy="147612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pic>
        <p:nvPicPr>
          <p:cNvPr id="267" name="Shape 267"/>
          <p:cNvPicPr preferRelativeResize="0"/>
          <p:nvPr/>
        </p:nvPicPr>
        <p:blipFill rotWithShape="1">
          <a:blip r:embed="rId3">
            <a:alphaModFix/>
          </a:blip>
          <a:srcRect b="0" l="0" r="0" t="6270"/>
          <a:stretch/>
        </p:blipFill>
        <p:spPr>
          <a:xfrm>
            <a:off x="152400" y="1654876"/>
            <a:ext cx="4268050" cy="3007225"/>
          </a:xfrm>
          <a:prstGeom prst="rect">
            <a:avLst/>
          </a:prstGeom>
          <a:noFill/>
          <a:ln>
            <a:noFill/>
          </a:ln>
        </p:spPr>
      </p:pic>
      <p:pic>
        <p:nvPicPr>
          <p:cNvPr id="268" name="Shape 268"/>
          <p:cNvPicPr preferRelativeResize="0"/>
          <p:nvPr/>
        </p:nvPicPr>
        <p:blipFill rotWithShape="1">
          <a:blip r:embed="rId4">
            <a:alphaModFix/>
          </a:blip>
          <a:srcRect b="0" l="0" r="0" t="6015"/>
          <a:stretch/>
        </p:blipFill>
        <p:spPr>
          <a:xfrm>
            <a:off x="4561250" y="1654875"/>
            <a:ext cx="4418750" cy="3139675"/>
          </a:xfrm>
          <a:prstGeom prst="rect">
            <a:avLst/>
          </a:prstGeom>
          <a:noFill/>
          <a:ln>
            <a:noFill/>
          </a:ln>
        </p:spPr>
      </p:pic>
      <p:sp>
        <p:nvSpPr>
          <p:cNvPr id="269" name="Shape 2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Times New Roman"/>
                <a:ea typeface="Times New Roman"/>
                <a:cs typeface="Times New Roman"/>
                <a:sym typeface="Times New Roman"/>
              </a:rPr>
              <a:t>Pollutant Levels Across States</a:t>
            </a:r>
            <a:endParaRPr>
              <a:latin typeface="Times New Roman"/>
              <a:ea typeface="Times New Roman"/>
              <a:cs typeface="Times New Roman"/>
              <a:sym typeface="Times New Roman"/>
            </a:endParaRPr>
          </a:p>
        </p:txBody>
      </p:sp>
      <p:sp>
        <p:nvSpPr>
          <p:cNvPr id="270" name="Shape 270"/>
          <p:cNvSpPr txBox="1"/>
          <p:nvPr/>
        </p:nvSpPr>
        <p:spPr>
          <a:xfrm>
            <a:off x="474000" y="1369625"/>
            <a:ext cx="1149900" cy="324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AQI for CO</a:t>
            </a:r>
            <a:endParaRPr/>
          </a:p>
        </p:txBody>
      </p:sp>
      <p:sp>
        <p:nvSpPr>
          <p:cNvPr id="271" name="Shape 271"/>
          <p:cNvSpPr txBox="1"/>
          <p:nvPr/>
        </p:nvSpPr>
        <p:spPr>
          <a:xfrm>
            <a:off x="4988725" y="1369625"/>
            <a:ext cx="1559100" cy="324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AQI for SO2</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Shape 2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Pollutant Levels Across States</a:t>
            </a:r>
            <a:endParaRPr/>
          </a:p>
        </p:txBody>
      </p:sp>
      <p:pic>
        <p:nvPicPr>
          <p:cNvPr id="277" name="Shape 277"/>
          <p:cNvPicPr preferRelativeResize="0"/>
          <p:nvPr/>
        </p:nvPicPr>
        <p:blipFill rotWithShape="1">
          <a:blip r:embed="rId3">
            <a:alphaModFix/>
          </a:blip>
          <a:srcRect b="0" l="0" r="0" t="5446"/>
          <a:stretch/>
        </p:blipFill>
        <p:spPr>
          <a:xfrm>
            <a:off x="4564575" y="1690700"/>
            <a:ext cx="4532375" cy="3159175"/>
          </a:xfrm>
          <a:prstGeom prst="rect">
            <a:avLst/>
          </a:prstGeom>
          <a:noFill/>
          <a:ln>
            <a:noFill/>
          </a:ln>
        </p:spPr>
      </p:pic>
      <p:pic>
        <p:nvPicPr>
          <p:cNvPr id="278" name="Shape 278"/>
          <p:cNvPicPr preferRelativeResize="0"/>
          <p:nvPr/>
        </p:nvPicPr>
        <p:blipFill rotWithShape="1">
          <a:blip r:embed="rId4">
            <a:alphaModFix/>
          </a:blip>
          <a:srcRect b="0" l="0" r="0" t="5437"/>
          <a:stretch/>
        </p:blipFill>
        <p:spPr>
          <a:xfrm>
            <a:off x="110725" y="1690700"/>
            <a:ext cx="4280399" cy="2986575"/>
          </a:xfrm>
          <a:prstGeom prst="rect">
            <a:avLst/>
          </a:prstGeom>
          <a:noFill/>
          <a:ln>
            <a:noFill/>
          </a:ln>
        </p:spPr>
      </p:pic>
      <p:sp>
        <p:nvSpPr>
          <p:cNvPr id="279" name="Shape 279"/>
          <p:cNvSpPr txBox="1"/>
          <p:nvPr/>
        </p:nvSpPr>
        <p:spPr>
          <a:xfrm>
            <a:off x="474000" y="1369625"/>
            <a:ext cx="1149900" cy="324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AQI for O3</a:t>
            </a:r>
            <a:endParaRPr/>
          </a:p>
        </p:txBody>
      </p:sp>
      <p:sp>
        <p:nvSpPr>
          <p:cNvPr id="280" name="Shape 280"/>
          <p:cNvSpPr txBox="1"/>
          <p:nvPr/>
        </p:nvSpPr>
        <p:spPr>
          <a:xfrm>
            <a:off x="4962400" y="1369625"/>
            <a:ext cx="1488900" cy="324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AQI for NO2</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Shape 2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Times New Roman"/>
                <a:ea typeface="Times New Roman"/>
                <a:cs typeface="Times New Roman"/>
                <a:sym typeface="Times New Roman"/>
              </a:rPr>
              <a:t>Code</a:t>
            </a:r>
            <a:endParaRPr>
              <a:latin typeface="Times New Roman"/>
              <a:ea typeface="Times New Roman"/>
              <a:cs typeface="Times New Roman"/>
              <a:sym typeface="Times New Roman"/>
            </a:endParaRPr>
          </a:p>
        </p:txBody>
      </p:sp>
      <p:pic>
        <p:nvPicPr>
          <p:cNvPr id="286" name="Shape 286"/>
          <p:cNvPicPr preferRelativeResize="0"/>
          <p:nvPr/>
        </p:nvPicPr>
        <p:blipFill>
          <a:blip r:embed="rId3">
            <a:alphaModFix/>
          </a:blip>
          <a:stretch>
            <a:fillRect/>
          </a:stretch>
        </p:blipFill>
        <p:spPr>
          <a:xfrm>
            <a:off x="859350" y="1224450"/>
            <a:ext cx="7425327" cy="24436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pic>
        <p:nvPicPr>
          <p:cNvPr id="291" name="Shape 291"/>
          <p:cNvPicPr preferRelativeResize="0"/>
          <p:nvPr/>
        </p:nvPicPr>
        <p:blipFill>
          <a:blip r:embed="rId3">
            <a:alphaModFix/>
          </a:blip>
          <a:stretch>
            <a:fillRect/>
          </a:stretch>
        </p:blipFill>
        <p:spPr>
          <a:xfrm>
            <a:off x="295950" y="897875"/>
            <a:ext cx="4461850" cy="4245625"/>
          </a:xfrm>
          <a:prstGeom prst="rect">
            <a:avLst/>
          </a:prstGeom>
          <a:noFill/>
          <a:ln>
            <a:noFill/>
          </a:ln>
        </p:spPr>
      </p:pic>
      <p:pic>
        <p:nvPicPr>
          <p:cNvPr id="292" name="Shape 292"/>
          <p:cNvPicPr preferRelativeResize="0"/>
          <p:nvPr/>
        </p:nvPicPr>
        <p:blipFill>
          <a:blip r:embed="rId4">
            <a:alphaModFix/>
          </a:blip>
          <a:stretch>
            <a:fillRect/>
          </a:stretch>
        </p:blipFill>
        <p:spPr>
          <a:xfrm>
            <a:off x="4597025" y="897875"/>
            <a:ext cx="4386200" cy="4245625"/>
          </a:xfrm>
          <a:prstGeom prst="rect">
            <a:avLst/>
          </a:prstGeom>
          <a:noFill/>
          <a:ln>
            <a:noFill/>
          </a:ln>
        </p:spPr>
      </p:pic>
      <p:sp>
        <p:nvSpPr>
          <p:cNvPr id="293" name="Shape 293"/>
          <p:cNvSpPr txBox="1"/>
          <p:nvPr>
            <p:ph type="title"/>
          </p:nvPr>
        </p:nvSpPr>
        <p:spPr>
          <a:xfrm>
            <a:off x="311700" y="32517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Times"/>
                <a:ea typeface="Times"/>
                <a:cs typeface="Times"/>
                <a:sym typeface="Times"/>
              </a:rPr>
              <a:t>Variables Correlation</a:t>
            </a:r>
            <a:endParaRPr>
              <a:latin typeface="Times"/>
              <a:ea typeface="Times"/>
              <a:cs typeface="Times"/>
              <a:sym typeface="Time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Shape 2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Times New Roman"/>
                <a:ea typeface="Times New Roman"/>
                <a:cs typeface="Times New Roman"/>
                <a:sym typeface="Times New Roman"/>
              </a:rPr>
              <a:t>Code</a:t>
            </a:r>
            <a:endParaRPr>
              <a:latin typeface="Times New Roman"/>
              <a:ea typeface="Times New Roman"/>
              <a:cs typeface="Times New Roman"/>
              <a:sym typeface="Times New Roman"/>
            </a:endParaRPr>
          </a:p>
        </p:txBody>
      </p:sp>
      <p:pic>
        <p:nvPicPr>
          <p:cNvPr id="299" name="Shape 299"/>
          <p:cNvPicPr preferRelativeResize="0"/>
          <p:nvPr/>
        </p:nvPicPr>
        <p:blipFill rotWithShape="1">
          <a:blip r:embed="rId3">
            <a:alphaModFix/>
          </a:blip>
          <a:srcRect b="0" l="0" r="1487" t="0"/>
          <a:stretch/>
        </p:blipFill>
        <p:spPr>
          <a:xfrm>
            <a:off x="814750" y="1116725"/>
            <a:ext cx="7402751" cy="14988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Shape 3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Discussion:</a:t>
            </a:r>
            <a:endParaRPr/>
          </a:p>
        </p:txBody>
      </p:sp>
      <p:sp>
        <p:nvSpPr>
          <p:cNvPr id="305" name="Shape 30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Distributions of pollutants are not normal, reminding us that if we need to fit models based on normality assumption, data transformation is needed.</a:t>
            </a:r>
            <a:endParaRPr/>
          </a:p>
          <a:p>
            <a:pPr indent="-342900" lvl="0" marL="457200" rtl="0">
              <a:spcBef>
                <a:spcPts val="0"/>
              </a:spcBef>
              <a:spcAft>
                <a:spcPts val="0"/>
              </a:spcAft>
              <a:buSzPts val="1800"/>
              <a:buChar char="●"/>
            </a:pPr>
            <a:r>
              <a:rPr lang="en"/>
              <a:t>P</a:t>
            </a:r>
            <a:r>
              <a:rPr lang="en"/>
              <a:t>eriodic trends are</a:t>
            </a:r>
            <a:r>
              <a:rPr lang="en"/>
              <a:t> observed in all pollutants, specifically for NO</a:t>
            </a:r>
            <a:r>
              <a:rPr baseline="-25000" lang="en"/>
              <a:t>2 </a:t>
            </a:r>
            <a:r>
              <a:rPr lang="en"/>
              <a:t>and O</a:t>
            </a:r>
            <a:r>
              <a:rPr baseline="-25000" lang="en"/>
              <a:t>3</a:t>
            </a:r>
            <a:r>
              <a:rPr lang="en"/>
              <a:t>, indicating that pollutants value relate with the time. Further predictive model could be time-dependent.</a:t>
            </a:r>
            <a:endParaRPr/>
          </a:p>
          <a:p>
            <a:pPr indent="-342900" lvl="0" marL="457200" rtl="0">
              <a:spcBef>
                <a:spcPts val="0"/>
              </a:spcBef>
              <a:spcAft>
                <a:spcPts val="0"/>
              </a:spcAft>
              <a:buSzPts val="1800"/>
              <a:buChar char="●"/>
            </a:pPr>
            <a:r>
              <a:rPr lang="en"/>
              <a:t>Decreasing trends are inspected in NO</a:t>
            </a:r>
            <a:r>
              <a:rPr baseline="-25000" lang="en"/>
              <a:t>2</a:t>
            </a:r>
            <a:r>
              <a:rPr lang="en"/>
              <a:t>, SO</a:t>
            </a:r>
            <a:r>
              <a:rPr baseline="-25000" lang="en"/>
              <a:t>2</a:t>
            </a:r>
            <a:r>
              <a:rPr lang="en"/>
              <a:t> and CO. Further statistics tests should be addressed to verify this tendency. </a:t>
            </a:r>
            <a:endParaRPr/>
          </a:p>
          <a:p>
            <a:pPr indent="-342900" lvl="0" marL="457200" rtl="0">
              <a:spcBef>
                <a:spcPts val="0"/>
              </a:spcBef>
              <a:spcAft>
                <a:spcPts val="0"/>
              </a:spcAft>
              <a:buSzPts val="1800"/>
              <a:buChar char="●"/>
            </a:pPr>
            <a:r>
              <a:rPr lang="en"/>
              <a:t>The distribution of pollutants in most states is similar, which implies that a national model might be </a:t>
            </a:r>
            <a:r>
              <a:rPr lang="en"/>
              <a:t>available</a:t>
            </a:r>
            <a:r>
              <a:rPr lang="en"/>
              <a:t> to predict pollution situations in each state.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pic>
        <p:nvPicPr>
          <p:cNvPr id="83" name="Shape 83"/>
          <p:cNvPicPr preferRelativeResize="0"/>
          <p:nvPr/>
        </p:nvPicPr>
        <p:blipFill>
          <a:blip r:embed="rId3">
            <a:alphaModFix/>
          </a:blip>
          <a:stretch>
            <a:fillRect/>
          </a:stretch>
        </p:blipFill>
        <p:spPr>
          <a:xfrm>
            <a:off x="917075" y="729700"/>
            <a:ext cx="3597129" cy="4256423"/>
          </a:xfrm>
          <a:prstGeom prst="rect">
            <a:avLst/>
          </a:prstGeom>
          <a:noFill/>
          <a:ln>
            <a:noFill/>
          </a:ln>
        </p:spPr>
      </p:pic>
      <p:pic>
        <p:nvPicPr>
          <p:cNvPr id="84" name="Shape 84"/>
          <p:cNvPicPr preferRelativeResize="0"/>
          <p:nvPr/>
        </p:nvPicPr>
        <p:blipFill>
          <a:blip r:embed="rId4">
            <a:alphaModFix/>
          </a:blip>
          <a:stretch>
            <a:fillRect/>
          </a:stretch>
        </p:blipFill>
        <p:spPr>
          <a:xfrm>
            <a:off x="4657895" y="729700"/>
            <a:ext cx="3665855" cy="4256425"/>
          </a:xfrm>
          <a:prstGeom prst="rect">
            <a:avLst/>
          </a:prstGeom>
          <a:noFill/>
          <a:ln>
            <a:noFill/>
          </a:ln>
        </p:spPr>
      </p:pic>
      <p:sp>
        <p:nvSpPr>
          <p:cNvPr id="85" name="Shape 85"/>
          <p:cNvSpPr txBox="1"/>
          <p:nvPr/>
        </p:nvSpPr>
        <p:spPr>
          <a:xfrm>
            <a:off x="411500" y="148875"/>
            <a:ext cx="3969600" cy="399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2800">
                <a:solidFill>
                  <a:schemeClr val="dk1"/>
                </a:solidFill>
                <a:latin typeface="Times New Roman"/>
                <a:ea typeface="Times New Roman"/>
                <a:cs typeface="Times New Roman"/>
                <a:sym typeface="Times New Roman"/>
              </a:rPr>
              <a:t>Check</a:t>
            </a:r>
            <a:r>
              <a:rPr lang="en">
                <a:latin typeface="Times New Roman"/>
                <a:ea typeface="Times New Roman"/>
                <a:cs typeface="Times New Roman"/>
                <a:sym typeface="Times New Roman"/>
              </a:rPr>
              <a:t>  </a:t>
            </a:r>
            <a:r>
              <a:rPr lang="en" sz="2800">
                <a:solidFill>
                  <a:schemeClr val="dk1"/>
                </a:solidFill>
                <a:latin typeface="Times New Roman"/>
                <a:ea typeface="Times New Roman"/>
                <a:cs typeface="Times New Roman"/>
                <a:sym typeface="Times New Roman"/>
              </a:rPr>
              <a:t>Distribution</a:t>
            </a:r>
            <a:endParaRPr>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pic>
        <p:nvPicPr>
          <p:cNvPr id="90" name="Shape 90"/>
          <p:cNvPicPr preferRelativeResize="0"/>
          <p:nvPr/>
        </p:nvPicPr>
        <p:blipFill rotWithShape="1">
          <a:blip r:embed="rId3">
            <a:alphaModFix/>
          </a:blip>
          <a:srcRect b="1266" l="0" r="2047" t="1343"/>
          <a:stretch/>
        </p:blipFill>
        <p:spPr>
          <a:xfrm>
            <a:off x="1464400" y="1001725"/>
            <a:ext cx="5881726" cy="3936025"/>
          </a:xfrm>
          <a:prstGeom prst="rect">
            <a:avLst/>
          </a:prstGeom>
          <a:noFill/>
          <a:ln>
            <a:noFill/>
          </a:ln>
        </p:spPr>
      </p:pic>
      <p:sp>
        <p:nvSpPr>
          <p:cNvPr id="91" name="Shape 91"/>
          <p:cNvSpPr txBox="1"/>
          <p:nvPr/>
        </p:nvSpPr>
        <p:spPr>
          <a:xfrm>
            <a:off x="399400" y="221500"/>
            <a:ext cx="3969600" cy="399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2800">
                <a:solidFill>
                  <a:schemeClr val="dk1"/>
                </a:solidFill>
                <a:latin typeface="Times"/>
                <a:ea typeface="Times"/>
                <a:cs typeface="Times"/>
                <a:sym typeface="Times"/>
              </a:rPr>
              <a:t>Check</a:t>
            </a:r>
            <a:r>
              <a:rPr lang="en"/>
              <a:t>  </a:t>
            </a:r>
            <a:r>
              <a:rPr lang="en" sz="2800">
                <a:solidFill>
                  <a:schemeClr val="dk1"/>
                </a:solidFill>
                <a:latin typeface="Times"/>
                <a:ea typeface="Times"/>
                <a:cs typeface="Times"/>
                <a:sym typeface="Times"/>
              </a:rPr>
              <a:t>Distribution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Shape 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Times"/>
                <a:ea typeface="Times"/>
                <a:cs typeface="Times"/>
                <a:sym typeface="Times"/>
              </a:rPr>
              <a:t> C</a:t>
            </a:r>
            <a:r>
              <a:rPr lang="en">
                <a:latin typeface="Times"/>
                <a:ea typeface="Times"/>
                <a:cs typeface="Times"/>
                <a:sym typeface="Times"/>
              </a:rPr>
              <a:t>ode</a:t>
            </a:r>
            <a:endParaRPr>
              <a:latin typeface="Times"/>
              <a:ea typeface="Times"/>
              <a:cs typeface="Times"/>
              <a:sym typeface="Times"/>
            </a:endParaRPr>
          </a:p>
        </p:txBody>
      </p:sp>
      <p:pic>
        <p:nvPicPr>
          <p:cNvPr id="97" name="Shape 97"/>
          <p:cNvPicPr preferRelativeResize="0"/>
          <p:nvPr/>
        </p:nvPicPr>
        <p:blipFill>
          <a:blip r:embed="rId3">
            <a:alphaModFix/>
          </a:blip>
          <a:stretch>
            <a:fillRect/>
          </a:stretch>
        </p:blipFill>
        <p:spPr>
          <a:xfrm>
            <a:off x="1342625" y="1067750"/>
            <a:ext cx="6458775" cy="3981025"/>
          </a:xfrm>
          <a:prstGeom prst="rect">
            <a:avLst/>
          </a:prstGeom>
          <a:noFill/>
          <a:ln>
            <a:noFill/>
          </a:ln>
        </p:spPr>
      </p:pic>
      <p:sp>
        <p:nvSpPr>
          <p:cNvPr id="98" name="Shape 98"/>
          <p:cNvSpPr/>
          <p:nvPr/>
        </p:nvSpPr>
        <p:spPr>
          <a:xfrm>
            <a:off x="1428075" y="1996900"/>
            <a:ext cx="2323500" cy="120900"/>
          </a:xfrm>
          <a:prstGeom prst="rect">
            <a:avLst/>
          </a:prstGeom>
          <a:noFill/>
          <a:ln cap="flat" cmpd="sng" w="9525">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9" name="Shape 99"/>
          <p:cNvSpPr txBox="1"/>
          <p:nvPr/>
        </p:nvSpPr>
        <p:spPr>
          <a:xfrm>
            <a:off x="311700" y="1851550"/>
            <a:ext cx="1040100" cy="411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ggridges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Shape 1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latin typeface="Times"/>
                <a:ea typeface="Times"/>
                <a:cs typeface="Times"/>
                <a:sym typeface="Times"/>
              </a:rPr>
              <a:t>Time Aspect</a:t>
            </a:r>
            <a:endParaRPr b="1">
              <a:latin typeface="Times"/>
              <a:ea typeface="Times"/>
              <a:cs typeface="Times"/>
              <a:sym typeface="Times"/>
            </a:endParaRPr>
          </a:p>
        </p:txBody>
      </p:sp>
      <p:sp>
        <p:nvSpPr>
          <p:cNvPr id="105" name="Shape 10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spcBef>
                <a:spcPts val="0"/>
              </a:spcBef>
              <a:spcAft>
                <a:spcPts val="0"/>
              </a:spcAft>
              <a:buSzPts val="2400"/>
              <a:buFont typeface="Times"/>
              <a:buChar char="●"/>
            </a:pPr>
            <a:r>
              <a:rPr lang="en" sz="2400">
                <a:latin typeface="Times"/>
                <a:ea typeface="Times"/>
                <a:cs typeface="Times"/>
                <a:sym typeface="Times"/>
              </a:rPr>
              <a:t>Change of AQI across states from 2010-2016. (boxplot &amp; line plot)</a:t>
            </a:r>
            <a:endParaRPr sz="2400">
              <a:latin typeface="Times"/>
              <a:ea typeface="Times"/>
              <a:cs typeface="Times"/>
              <a:sym typeface="Times"/>
            </a:endParaRPr>
          </a:p>
          <a:p>
            <a:pPr indent="-381000" lvl="0" marL="457200">
              <a:spcBef>
                <a:spcPts val="0"/>
              </a:spcBef>
              <a:spcAft>
                <a:spcPts val="0"/>
              </a:spcAft>
              <a:buSzPts val="2400"/>
              <a:buFont typeface="Times"/>
              <a:buChar char="●"/>
            </a:pPr>
            <a:r>
              <a:rPr lang="en" sz="2400">
                <a:latin typeface="Times"/>
                <a:ea typeface="Times"/>
                <a:cs typeface="Times"/>
                <a:sym typeface="Times"/>
              </a:rPr>
              <a:t>Change of C</a:t>
            </a:r>
            <a:r>
              <a:rPr lang="en" sz="2400">
                <a:latin typeface="Times"/>
                <a:ea typeface="Times"/>
                <a:cs typeface="Times"/>
                <a:sym typeface="Times"/>
              </a:rPr>
              <a:t>ategorized AQI in six years. (histogram &amp; pie chart)</a:t>
            </a:r>
            <a:endParaRPr sz="2400">
              <a:latin typeface="Times"/>
              <a:ea typeface="Times"/>
              <a:cs typeface="Times"/>
              <a:sym typeface="Time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pic>
        <p:nvPicPr>
          <p:cNvPr id="110" name="Shape 110"/>
          <p:cNvPicPr preferRelativeResize="0"/>
          <p:nvPr/>
        </p:nvPicPr>
        <p:blipFill rotWithShape="1">
          <a:blip r:embed="rId3">
            <a:alphaModFix/>
          </a:blip>
          <a:srcRect b="3585" l="1983" r="1248" t="4001"/>
          <a:stretch/>
        </p:blipFill>
        <p:spPr>
          <a:xfrm>
            <a:off x="537864" y="784425"/>
            <a:ext cx="8068278" cy="4255525"/>
          </a:xfrm>
          <a:prstGeom prst="rect">
            <a:avLst/>
          </a:prstGeom>
          <a:noFill/>
          <a:ln>
            <a:noFill/>
          </a:ln>
        </p:spPr>
      </p:pic>
      <p:sp>
        <p:nvSpPr>
          <p:cNvPr id="111" name="Shape 111"/>
          <p:cNvSpPr txBox="1"/>
          <p:nvPr/>
        </p:nvSpPr>
        <p:spPr>
          <a:xfrm>
            <a:off x="311700" y="194800"/>
            <a:ext cx="7084200" cy="350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800">
                <a:latin typeface="Times"/>
                <a:ea typeface="Times"/>
                <a:cs typeface="Times"/>
                <a:sym typeface="Times"/>
              </a:rPr>
              <a:t>Change of AQI for all four pollutants</a:t>
            </a:r>
            <a:endParaRPr sz="2800">
              <a:latin typeface="Times"/>
              <a:ea typeface="Times"/>
              <a:cs typeface="Times"/>
              <a:sym typeface="Time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Shape 1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Times"/>
                <a:ea typeface="Times"/>
                <a:cs typeface="Times"/>
                <a:sym typeface="Times"/>
              </a:rPr>
              <a:t>Code</a:t>
            </a:r>
            <a:endParaRPr>
              <a:latin typeface="Times"/>
              <a:ea typeface="Times"/>
              <a:cs typeface="Times"/>
              <a:sym typeface="Times"/>
            </a:endParaRPr>
          </a:p>
        </p:txBody>
      </p:sp>
      <p:pic>
        <p:nvPicPr>
          <p:cNvPr id="117" name="Shape 117"/>
          <p:cNvPicPr preferRelativeResize="0"/>
          <p:nvPr/>
        </p:nvPicPr>
        <p:blipFill rotWithShape="1">
          <a:blip r:embed="rId3">
            <a:alphaModFix/>
          </a:blip>
          <a:srcRect b="44357" l="0" r="0" t="0"/>
          <a:stretch/>
        </p:blipFill>
        <p:spPr>
          <a:xfrm>
            <a:off x="117225" y="1066500"/>
            <a:ext cx="8839201" cy="1964200"/>
          </a:xfrm>
          <a:prstGeom prst="rect">
            <a:avLst/>
          </a:prstGeom>
          <a:noFill/>
          <a:ln>
            <a:noFill/>
          </a:ln>
        </p:spPr>
      </p:pic>
      <p:cxnSp>
        <p:nvCxnSpPr>
          <p:cNvPr id="118" name="Shape 118"/>
          <p:cNvCxnSpPr/>
          <p:nvPr/>
        </p:nvCxnSpPr>
        <p:spPr>
          <a:xfrm>
            <a:off x="3728025" y="2096825"/>
            <a:ext cx="659400" cy="0"/>
          </a:xfrm>
          <a:prstGeom prst="straightConnector1">
            <a:avLst/>
          </a:prstGeom>
          <a:noFill/>
          <a:ln cap="flat" cmpd="sng" w="38100">
            <a:solidFill>
              <a:srgbClr val="FF0000"/>
            </a:solidFill>
            <a:prstDash val="solid"/>
            <a:round/>
            <a:headEnd len="lg" w="lg" type="stealth"/>
            <a:tailEnd len="lg" w="lg" type="none"/>
          </a:ln>
        </p:spPr>
      </p:cxnSp>
      <p:cxnSp>
        <p:nvCxnSpPr>
          <p:cNvPr id="119" name="Shape 119"/>
          <p:cNvCxnSpPr/>
          <p:nvPr/>
        </p:nvCxnSpPr>
        <p:spPr>
          <a:xfrm flipH="1">
            <a:off x="4616175" y="1683600"/>
            <a:ext cx="896700" cy="9000"/>
          </a:xfrm>
          <a:prstGeom prst="straightConnector1">
            <a:avLst/>
          </a:prstGeom>
          <a:noFill/>
          <a:ln cap="flat" cmpd="sng" w="38100">
            <a:solidFill>
              <a:srgbClr val="FF0000"/>
            </a:solidFill>
            <a:prstDash val="solid"/>
            <a:round/>
            <a:headEnd len="lg" w="lg" type="none"/>
            <a:tailEnd len="lg" w="lg"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